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2" r:id="rId14"/>
    <p:sldId id="267" r:id="rId15"/>
    <p:sldId id="268" r:id="rId16"/>
    <p:sldId id="269" r:id="rId17"/>
    <p:sldId id="270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1D630F5E-1278-4396-9875-52207B690E70}" type="datetime1">
              <a:rPr lang="ru-RU" smtClean="0"/>
              <a:t>21.08.2021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495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226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00789-1FD6-4030-8F11-3C9C427C9C75}" type="datetime1">
              <a:rPr lang="ru-RU" smtClean="0"/>
              <a:t>21.08.2021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333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C68A4-A449-483C-B9D9-A398E935BB39}" type="datetime1">
              <a:rPr lang="ru-RU" smtClean="0"/>
              <a:t>21.08.2021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350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A284D-8272-4BDD-9D72-477E75CBFF1E}" type="datetime1">
              <a:rPr lang="ru-RU" smtClean="0"/>
              <a:t>21.08.2021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938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F485-B1B7-4F15-B877-5C102468E6F6}" type="datetime1">
              <a:rPr lang="ru-RU" smtClean="0"/>
              <a:t>21.08.2021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837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4C3CF-E676-4D19-AA77-02942FEF83D0}" type="datetime1">
              <a:rPr lang="ru-RU" smtClean="0"/>
              <a:t>21.08.2021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726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EE9C-2EDF-46B7-8CCA-FCB65EC82915}" type="datetime1">
              <a:rPr lang="ru-RU" smtClean="0"/>
              <a:t>21.08.2021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377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ECC5-EEFD-4836-A83E-DDDA365D7795}" type="datetime1">
              <a:rPr lang="ru-RU" smtClean="0"/>
              <a:t>21.08.2021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735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559CC-60CE-4013-8938-B435C4EBBA9E}" type="datetime1">
              <a:rPr lang="ru-RU" smtClean="0"/>
              <a:t>21.08.2021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910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FAB95-83A3-4BE2-A9CB-4A62A45D9693}" type="datetime1">
              <a:rPr lang="ru-RU" smtClean="0"/>
              <a:t>21.08.2021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29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5223E-5DD8-4E4B-94A4-8AC7C28176EE}" type="datetime1">
              <a:rPr lang="ru-RU" smtClean="0"/>
              <a:t>21.08.2021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22961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4739-88AD-46CC-8259-D27D601FAF81}" type="datetime1">
              <a:rPr lang="ru-RU" smtClean="0"/>
              <a:t>21.08.2021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0492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34121-A0EA-4836-B372-959DE8AD3B0B}" type="datetime1">
              <a:rPr lang="ru-RU" smtClean="0"/>
              <a:t>21.08.2021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0640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395D-C3FB-459A-A787-1AE933E6DDCA}" type="datetime1">
              <a:rPr lang="ru-RU" smtClean="0"/>
              <a:t>21.08.2021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045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02D9E-150A-4B70-B251-399A5F0D80A3}" type="datetime1">
              <a:rPr lang="ru-RU" smtClean="0"/>
              <a:t>21.08.2021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53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9EDFF-FA04-483B-93CB-FDD0606A74EB}" type="datetime1">
              <a:rPr lang="ru-RU" smtClean="0"/>
              <a:t>21.08.2021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792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9E1D7-89F9-4CB0-8B5A-F7016149B2BC}" type="datetime1">
              <a:rPr lang="ru-RU" smtClean="0"/>
              <a:t>21.08.2021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53EC0-4CCF-49B9-A59D-E7A60AED7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4713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Эффективные коммуникации и управление конфликтами и стрессом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6806" y="3832233"/>
            <a:ext cx="9958388" cy="685800"/>
          </a:xfrm>
        </p:spPr>
        <p:txBody>
          <a:bodyPr>
            <a:noAutofit/>
          </a:bodyPr>
          <a:lstStyle/>
          <a:p>
            <a:pPr algn="just"/>
            <a:r>
              <a:rPr lang="ru-RU" sz="3200" b="1" dirty="0">
                <a:solidFill>
                  <a:schemeClr val="bg2">
                    <a:lumMod val="50000"/>
                  </a:schemeClr>
                </a:solidFill>
              </a:rPr>
              <a:t>Юлия Сергеевна Метелкина</a:t>
            </a:r>
          </a:p>
          <a:p>
            <a:pPr algn="just"/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кандидат социологических наук, старший научный сотрудник факультета педагогического образования МГУ им. М.В. Ломоносова</a:t>
            </a:r>
          </a:p>
        </p:txBody>
      </p:sp>
    </p:spTree>
    <p:extLst>
      <p:ext uri="{BB962C8B-B14F-4D97-AF65-F5344CB8AC3E}">
        <p14:creationId xmlns:p14="http://schemas.microsoft.com/office/powerpoint/2010/main" val="3023863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301731-AE68-46B7-BFD6-9349B48B9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47857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</a:rPr>
              <a:t>conflictus - </a:t>
            </a:r>
            <a:r>
              <a:rPr lang="ru-RU" b="1" dirty="0">
                <a:solidFill>
                  <a:srgbClr val="C00000"/>
                </a:solidFill>
              </a:rPr>
              <a:t>столкновение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9F8FA3BC-93A1-441A-B57D-2C9155798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212557"/>
            <a:ext cx="9905999" cy="3541714"/>
          </a:xfrm>
        </p:spPr>
        <p:txBody>
          <a:bodyPr/>
          <a:lstStyle/>
          <a:p>
            <a:r>
              <a:rPr lang="ru-RU" dirty="0"/>
              <a:t>столкновение противоположных интересов, взглядов, стремлений </a:t>
            </a:r>
          </a:p>
          <a:p>
            <a:r>
              <a:rPr lang="ru-RU" dirty="0"/>
              <a:t>противостояние, связанное с острыми отрицательными эмоциональными переживаниями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7D3563C-C5DE-40DD-AABF-662B75D4D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2</a:t>
            </a:fld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C5C6A2-8F65-415C-9649-9E46B5D6F9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104" y="3126976"/>
            <a:ext cx="5596613" cy="31214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3338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DD37AC-8D2E-47A7-AA2C-B8F1F0B87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ПРИЗНАКИ КОНФЛИКТА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27E7B8-D8C1-4A8A-9629-9B36EC08F5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наличие двух противоречащих друг другу интересов;</a:t>
            </a:r>
          </a:p>
          <a:p>
            <a:endParaRPr lang="ru-RU" dirty="0"/>
          </a:p>
          <a:p>
            <a:r>
              <a:rPr lang="ru-RU" dirty="0"/>
              <a:t>наличие участников - выразителей конфликта; </a:t>
            </a:r>
          </a:p>
          <a:p>
            <a:endParaRPr lang="ru-RU" dirty="0"/>
          </a:p>
          <a:p>
            <a:r>
              <a:rPr lang="ru-RU" dirty="0"/>
              <a:t>активность, направленная на преодоление или фиксацию противоречия.</a:t>
            </a:r>
          </a:p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AFCFEA8-C0B1-4F7F-9789-D861EE087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3</a:t>
            </a:fld>
            <a:endParaRPr lang="ru-RU"/>
          </a:p>
        </p:txBody>
      </p: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8B845C2D-A2B6-48B6-A2B9-91FCDB41D6E5}"/>
              </a:ext>
            </a:extLst>
          </p:cNvPr>
          <p:cNvSpPr/>
          <p:nvPr/>
        </p:nvSpPr>
        <p:spPr>
          <a:xfrm>
            <a:off x="8961119" y="2189160"/>
            <a:ext cx="590843" cy="703384"/>
          </a:xfrm>
          <a:prstGeom prst="rightArrow">
            <a:avLst/>
          </a:prstGeom>
          <a:solidFill>
            <a:schemeClr val="bg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8" name="Рисунок 7" descr="Огонь">
            <a:extLst>
              <a:ext uri="{FF2B5EF4-FFF2-40B4-BE49-F238E27FC236}">
                <a16:creationId xmlns:a16="http://schemas.microsoft.com/office/drawing/2014/main" id="{D74EA985-03B9-4602-902E-FD33FA3FE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6672" y="1978145"/>
            <a:ext cx="914400" cy="914400"/>
          </a:xfrm>
          <a:prstGeom prst="rect">
            <a:avLst/>
          </a:prstGeom>
        </p:spPr>
      </p:pic>
      <p:sp>
        <p:nvSpPr>
          <p:cNvPr id="9" name="Стрелка: вправо 8">
            <a:extLst>
              <a:ext uri="{FF2B5EF4-FFF2-40B4-BE49-F238E27FC236}">
                <a16:creationId xmlns:a16="http://schemas.microsoft.com/office/drawing/2014/main" id="{286374F5-967C-4078-BEF1-98648A657605}"/>
              </a:ext>
            </a:extLst>
          </p:cNvPr>
          <p:cNvSpPr/>
          <p:nvPr/>
        </p:nvSpPr>
        <p:spPr>
          <a:xfrm rot="10800000">
            <a:off x="10331491" y="2201662"/>
            <a:ext cx="590843" cy="70338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11" name="Рисунок 10" descr="Мужской профиль">
            <a:extLst>
              <a:ext uri="{FF2B5EF4-FFF2-40B4-BE49-F238E27FC236}">
                <a16:creationId xmlns:a16="http://schemas.microsoft.com/office/drawing/2014/main" id="{58A55A91-2082-4E2D-9B47-1E2B53D28D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61119" y="3044943"/>
            <a:ext cx="914400" cy="914400"/>
          </a:xfrm>
          <a:prstGeom prst="rect">
            <a:avLst/>
          </a:prstGeom>
        </p:spPr>
      </p:pic>
      <p:pic>
        <p:nvPicPr>
          <p:cNvPr id="13" name="Рисунок 12" descr="Женский профиль">
            <a:extLst>
              <a:ext uri="{FF2B5EF4-FFF2-40B4-BE49-F238E27FC236}">
                <a16:creationId xmlns:a16="http://schemas.microsoft.com/office/drawing/2014/main" id="{D30515AE-A3FF-4D69-BEEC-FEF85EC6CB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11119" y="3194943"/>
            <a:ext cx="914400" cy="914400"/>
          </a:xfrm>
          <a:prstGeom prst="rect">
            <a:avLst/>
          </a:prstGeom>
        </p:spPr>
      </p:pic>
      <p:pic>
        <p:nvPicPr>
          <p:cNvPr id="15" name="Рисунок 14" descr="Мозговой штурм группы">
            <a:extLst>
              <a:ext uri="{FF2B5EF4-FFF2-40B4-BE49-F238E27FC236}">
                <a16:creationId xmlns:a16="http://schemas.microsoft.com/office/drawing/2014/main" id="{21CBC0B7-5529-4086-A4DE-498F7BDE75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663063" y="4354411"/>
            <a:ext cx="1885071" cy="188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80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B126C609-702E-4987-9FAE-F19055D9A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803" y="0"/>
            <a:ext cx="9905998" cy="829994"/>
          </a:xfrm>
        </p:spPr>
        <p:txBody>
          <a:bodyPr/>
          <a:lstStyle/>
          <a:p>
            <a:pPr algn="ctr"/>
            <a:r>
              <a:rPr lang="ru-RU" b="1" dirty="0"/>
              <a:t>КЛАССИФИКАЦИЯ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2B1E3514-0C2A-4D5E-BE85-7AA9E0C7D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7010" y="1068402"/>
            <a:ext cx="2656867" cy="685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ПРИЧИНЫ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C1D63B26-198B-48DE-8475-5F407DF94332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227010" y="1992610"/>
            <a:ext cx="2656867" cy="2430936"/>
          </a:xfrm>
        </p:spPr>
        <p:txBody>
          <a:bodyPr>
            <a:normAutofit/>
          </a:bodyPr>
          <a:lstStyle/>
          <a:p>
            <a:r>
              <a:rPr lang="ru-RU" sz="2800" dirty="0"/>
              <a:t>ЦЕЛИ</a:t>
            </a:r>
          </a:p>
          <a:p>
            <a:r>
              <a:rPr lang="ru-RU" sz="2800" dirty="0"/>
              <a:t>ВЗГЛЯДЫ</a:t>
            </a:r>
          </a:p>
          <a:p>
            <a:r>
              <a:rPr lang="ru-RU" sz="2800" dirty="0"/>
              <a:t>ЧУВСТВА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2ADC82FD-DA07-491C-AEA7-5F4040AEC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164269" y="1063629"/>
            <a:ext cx="2800434" cy="685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УЧАСТНИКИ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F8B51F20-B495-42BD-8B34-7DFD988A28AB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2883876" y="1981149"/>
            <a:ext cx="3212123" cy="2430936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ВНУТРИЛИЧНОСТНЫЙ</a:t>
            </a:r>
          </a:p>
          <a:p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МЕЖЛИЧНОСТНЫЙ</a:t>
            </a:r>
          </a:p>
          <a:p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ВНУТРИГРУППОВОЙ</a:t>
            </a:r>
          </a:p>
          <a:p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МЕЖГРУППОВОЙ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E41288C7-0748-4163-8DB7-2D6A644B88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54958" y="1062671"/>
            <a:ext cx="2551417" cy="6858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ОТКРЫТОСТЬ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953987B8-920D-4C08-B953-00003BDA649B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6254958" y="1981148"/>
            <a:ext cx="2551417" cy="2430936"/>
          </a:xfrm>
        </p:spPr>
        <p:txBody>
          <a:bodyPr>
            <a:normAutofit/>
          </a:bodyPr>
          <a:lstStyle/>
          <a:p>
            <a:r>
              <a:rPr lang="ru-RU" sz="2400" b="1" dirty="0"/>
              <a:t>ОТКРЫТЫЙ</a:t>
            </a:r>
          </a:p>
          <a:p>
            <a:r>
              <a:rPr lang="ru-RU" sz="2400" b="1" dirty="0"/>
              <a:t>СКРЫТЫЙ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54013D5-8EB6-4621-965D-606DE79B8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4</a:t>
            </a:fld>
            <a:endParaRPr lang="ru-RU"/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F19A393A-CE1A-438D-8B7B-D4F8B851614D}"/>
              </a:ext>
            </a:extLst>
          </p:cNvPr>
          <p:cNvSpPr txBox="1">
            <a:spLocks/>
          </p:cNvSpPr>
          <p:nvPr/>
        </p:nvSpPr>
        <p:spPr>
          <a:xfrm>
            <a:off x="9096630" y="1062671"/>
            <a:ext cx="2551417" cy="685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400" b="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C00000"/>
                </a:solidFill>
              </a:rPr>
              <a:t>ПОСЛЕДСТВИЯ</a:t>
            </a:r>
          </a:p>
        </p:txBody>
      </p:sp>
      <p:sp>
        <p:nvSpPr>
          <p:cNvPr id="14" name="Текст 11">
            <a:extLst>
              <a:ext uri="{FF2B5EF4-FFF2-40B4-BE49-F238E27FC236}">
                <a16:creationId xmlns:a16="http://schemas.microsoft.com/office/drawing/2014/main" id="{1FD43171-CEE4-4C03-8CE9-8BF5CBACECF9}"/>
              </a:ext>
            </a:extLst>
          </p:cNvPr>
          <p:cNvSpPr txBox="1">
            <a:spLocks/>
          </p:cNvSpPr>
          <p:nvPr/>
        </p:nvSpPr>
        <p:spPr>
          <a:xfrm>
            <a:off x="8672256" y="2001936"/>
            <a:ext cx="3519744" cy="2430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chemeClr val="bg2">
                    <a:lumMod val="75000"/>
                  </a:schemeClr>
                </a:solidFill>
              </a:rPr>
              <a:t>ФУНКЦИОНАЛЬНЫЙ</a:t>
            </a:r>
          </a:p>
          <a:p>
            <a:r>
              <a:rPr lang="ru-RU" sz="2400" b="1" dirty="0">
                <a:solidFill>
                  <a:schemeClr val="bg2">
                    <a:lumMod val="75000"/>
                  </a:schemeClr>
                </a:solidFill>
              </a:rPr>
              <a:t>ДИСФУНКЦИОНАЛЬНЫЙ</a:t>
            </a:r>
          </a:p>
        </p:txBody>
      </p:sp>
      <p:cxnSp>
        <p:nvCxnSpPr>
          <p:cNvPr id="3" name="Соединитель: уступ 2">
            <a:extLst>
              <a:ext uri="{FF2B5EF4-FFF2-40B4-BE49-F238E27FC236}">
                <a16:creationId xmlns:a16="http://schemas.microsoft.com/office/drawing/2014/main" id="{D1D39E8C-DE28-4F1B-A54E-93986347B9CF}"/>
              </a:ext>
            </a:extLst>
          </p:cNvPr>
          <p:cNvCxnSpPr/>
          <p:nvPr/>
        </p:nvCxnSpPr>
        <p:spPr>
          <a:xfrm rot="5400000">
            <a:off x="1336431" y="3305907"/>
            <a:ext cx="2630659" cy="464234"/>
          </a:xfrm>
          <a:prstGeom prst="bentConnector3">
            <a:avLst>
              <a:gd name="adj1" fmla="val -802"/>
            </a:avLst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249A06E-A92E-46D0-85D7-F9878CA42E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37515" y="4880951"/>
            <a:ext cx="2774597" cy="200464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287C21D-EDDC-4A6E-8088-FE4B55104A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0142" y="4997105"/>
            <a:ext cx="1951476" cy="177233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D3B4EE5-904E-40B5-91BD-7C41488508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7403" y="4922794"/>
            <a:ext cx="2774597" cy="184664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5573FFB-377A-4CF4-95F1-DAB5CAEA3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0183" y="5035157"/>
            <a:ext cx="3118655" cy="1520344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24" name="Соединитель: уступ 23">
            <a:extLst>
              <a:ext uri="{FF2B5EF4-FFF2-40B4-BE49-F238E27FC236}">
                <a16:creationId xmlns:a16="http://schemas.microsoft.com/office/drawing/2014/main" id="{B03E33B3-F6BA-4BAD-B612-63F458D28D8E}"/>
              </a:ext>
            </a:extLst>
          </p:cNvPr>
          <p:cNvCxnSpPr/>
          <p:nvPr/>
        </p:nvCxnSpPr>
        <p:spPr>
          <a:xfrm rot="16200000" flipH="1">
            <a:off x="2571554" y="3232735"/>
            <a:ext cx="1932941" cy="1308296"/>
          </a:xfrm>
          <a:prstGeom prst="bentConnector3">
            <a:avLst>
              <a:gd name="adj1" fmla="val 71834"/>
            </a:avLst>
          </a:prstGeom>
          <a:ln w="762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Соединитель: уступ 28">
            <a:extLst>
              <a:ext uri="{FF2B5EF4-FFF2-40B4-BE49-F238E27FC236}">
                <a16:creationId xmlns:a16="http://schemas.microsoft.com/office/drawing/2014/main" id="{61848245-1CA6-40E7-9CB4-DC82473B36CD}"/>
              </a:ext>
            </a:extLst>
          </p:cNvPr>
          <p:cNvCxnSpPr/>
          <p:nvPr/>
        </p:nvCxnSpPr>
        <p:spPr>
          <a:xfrm>
            <a:off x="5401994" y="3944422"/>
            <a:ext cx="1705903" cy="936529"/>
          </a:xfrm>
          <a:prstGeom prst="bentConnector3">
            <a:avLst>
              <a:gd name="adj1" fmla="val 100304"/>
            </a:avLst>
          </a:prstGeom>
          <a:ln w="76200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: уступ 31">
            <a:extLst>
              <a:ext uri="{FF2B5EF4-FFF2-40B4-BE49-F238E27FC236}">
                <a16:creationId xmlns:a16="http://schemas.microsoft.com/office/drawing/2014/main" id="{142076A7-2207-4275-BF46-D0D6D86EACEB}"/>
              </a:ext>
            </a:extLst>
          </p:cNvPr>
          <p:cNvCxnSpPr/>
          <p:nvPr/>
        </p:nvCxnSpPr>
        <p:spPr>
          <a:xfrm>
            <a:off x="5829410" y="3429000"/>
            <a:ext cx="4975291" cy="1210031"/>
          </a:xfrm>
          <a:prstGeom prst="bentConnector3">
            <a:avLst>
              <a:gd name="adj1" fmla="val 100612"/>
            </a:avLst>
          </a:prstGeom>
          <a:ln w="762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 descr="Поток данных">
            <a:extLst>
              <a:ext uri="{FF2B5EF4-FFF2-40B4-BE49-F238E27FC236}">
                <a16:creationId xmlns:a16="http://schemas.microsoft.com/office/drawing/2014/main" id="{34A4EE37-363F-4AD4-AE02-E67D54985F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46284" y="198114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60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E5F29095-5290-42DA-B225-8FED268A8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КОНФЛИКТОГЕНЫ</a:t>
            </a: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B3CA018A-3217-4D61-99CD-ACEF27DA29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Недостаток информации</a:t>
            </a:r>
          </a:p>
          <a:p>
            <a:r>
              <a:rPr lang="ru-RU" dirty="0"/>
              <a:t>Нарушение этики</a:t>
            </a:r>
          </a:p>
          <a:p>
            <a:r>
              <a:rPr lang="ru-RU" dirty="0"/>
              <a:t>Перекладывание работы\ответственности</a:t>
            </a:r>
          </a:p>
          <a:p>
            <a:r>
              <a:rPr lang="ru-RU" dirty="0"/>
              <a:t>Недостаток или избыток внимания</a:t>
            </a:r>
          </a:p>
          <a:p>
            <a:r>
              <a:rPr lang="ru-RU" dirty="0"/>
              <a:t>Потребность в общении и потребность уйти от общения</a:t>
            </a:r>
          </a:p>
          <a:p>
            <a:r>
              <a:rPr lang="ru-RU" dirty="0"/>
              <a:t>Снисходительное отношение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D690B6B2-28B8-455C-893B-06940D76D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385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03B830-220C-453E-A9EE-910053271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Тест-опросник Томаса-</a:t>
            </a:r>
            <a:r>
              <a:rPr lang="ru-RU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Килманна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поведение в конфликтной ситуации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8DF9CF-8B53-479E-9641-BF1418BAC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каждой паре выберите то суждение, которое наиболее точно описывает ваше типичное поведение в конфликтной ситуации.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55AE65D-5930-4A4D-99B5-875414BB2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783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E569D9C-96FF-4BC7-99E9-6240EE4C3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7</a:t>
            </a:fld>
            <a:endParaRPr lang="ru-RU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9A40E65A-20E3-4B66-A95C-75551A382D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518561"/>
              </p:ext>
            </p:extLst>
          </p:nvPr>
        </p:nvGraphicFramePr>
        <p:xfrm>
          <a:off x="0" y="1"/>
          <a:ext cx="12192000" cy="68580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1394">
                  <a:extLst>
                    <a:ext uri="{9D8B030D-6E8A-4147-A177-3AD203B41FA5}">
                      <a16:colId xmlns:a16="http://schemas.microsoft.com/office/drawing/2014/main" val="971894725"/>
                    </a:ext>
                  </a:extLst>
                </a:gridCol>
                <a:gridCol w="2032606">
                  <a:extLst>
                    <a:ext uri="{9D8B030D-6E8A-4147-A177-3AD203B41FA5}">
                      <a16:colId xmlns:a16="http://schemas.microsoft.com/office/drawing/2014/main" val="3930136745"/>
                    </a:ext>
                  </a:extLst>
                </a:gridCol>
                <a:gridCol w="2031394">
                  <a:extLst>
                    <a:ext uri="{9D8B030D-6E8A-4147-A177-3AD203B41FA5}">
                      <a16:colId xmlns:a16="http://schemas.microsoft.com/office/drawing/2014/main" val="159338163"/>
                    </a:ext>
                  </a:extLst>
                </a:gridCol>
                <a:gridCol w="2032606">
                  <a:extLst>
                    <a:ext uri="{9D8B030D-6E8A-4147-A177-3AD203B41FA5}">
                      <a16:colId xmlns:a16="http://schemas.microsoft.com/office/drawing/2014/main" val="2341943941"/>
                    </a:ext>
                  </a:extLst>
                </a:gridCol>
                <a:gridCol w="2031394">
                  <a:extLst>
                    <a:ext uri="{9D8B030D-6E8A-4147-A177-3AD203B41FA5}">
                      <a16:colId xmlns:a16="http://schemas.microsoft.com/office/drawing/2014/main" val="3624857815"/>
                    </a:ext>
                  </a:extLst>
                </a:gridCol>
                <a:gridCol w="2032606">
                  <a:extLst>
                    <a:ext uri="{9D8B030D-6E8A-4147-A177-3AD203B41FA5}">
                      <a16:colId xmlns:a16="http://schemas.microsoft.com/office/drawing/2014/main" val="3251792407"/>
                    </a:ext>
                  </a:extLst>
                </a:gridCol>
              </a:tblGrid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№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Модель 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Модель 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Модель 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Модель 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Модель 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27181262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01020045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36766871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3. 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19219660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4.  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63458241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5. 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85711642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6. 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77248065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7. 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84704970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8. 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59468113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9. 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54203358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10. 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10156476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11. 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99700409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12.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48814616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13.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22397091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14.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68400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15. 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41802397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16.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678585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17. 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55918248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18. 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50603518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19.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84603573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20. 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41777556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21. 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46857414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22.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25064013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23.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5585595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24.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733454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25.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780743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26. 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85183438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27. 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02940456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28. 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37774016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29. 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35776171"/>
                  </a:ext>
                </a:extLst>
              </a:tr>
              <a:tr h="221226"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30. 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0170" marR="3619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99610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461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4FCE0562-74D0-4E49-AE19-624E2B508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2824" y="323557"/>
            <a:ext cx="4121833" cy="546764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/>
              <a:t>Соперничество (принуждение)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Сотрудничество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Компромисс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Избегание (уклонение)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Приспособление (уступчивость)</a:t>
            </a:r>
          </a:p>
          <a:p>
            <a:pPr marL="457200" indent="-457200">
              <a:buFont typeface="+mj-lt"/>
              <a:buAutoNum type="arabicPeriod"/>
            </a:pPr>
            <a:endParaRPr lang="ru-RU" dirty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F11CCC6B-41CC-4D2D-86AE-3283F9FBB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8</a:t>
            </a:fld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BCDE7D5-6235-4475-80AA-723B2697F9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4061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419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A57BCC-2958-4CFB-AA9E-061EC21C8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066800"/>
          </a:xfrm>
        </p:spPr>
        <p:txBody>
          <a:bodyPr/>
          <a:lstStyle/>
          <a:p>
            <a:pPr algn="ctr"/>
            <a:r>
              <a:rPr lang="ru-RU" dirty="0"/>
              <a:t>Конфликт: хорошо или плохо?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D8F454B-893F-4B93-BDD6-38EA56F4D2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1410" y="1066800"/>
            <a:ext cx="4878389" cy="4724400"/>
          </a:xfrm>
        </p:spPr>
        <p:txBody>
          <a:bodyPr>
            <a:normAutofit/>
          </a:bodyPr>
          <a:lstStyle/>
          <a:p>
            <a:r>
              <a:rPr lang="ru-RU" dirty="0"/>
              <a:t>Разрядка напряженности в межличностных и межгрупповых отношениях </a:t>
            </a:r>
          </a:p>
          <a:p>
            <a:r>
              <a:rPr lang="ru-RU" dirty="0"/>
              <a:t>Выявление существующих трудностей и стимулирование работы </a:t>
            </a:r>
          </a:p>
          <a:p>
            <a:r>
              <a:rPr lang="ru-RU" dirty="0"/>
              <a:t>Стимулирование роста квалификации, содействие творчеству, инновациям 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97F632EA-919D-41D5-AA39-872FA88E12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066800"/>
            <a:ext cx="4875211" cy="4724400"/>
          </a:xfrm>
        </p:spPr>
        <p:txBody>
          <a:bodyPr>
            <a:normAutofit/>
          </a:bodyPr>
          <a:lstStyle/>
          <a:p>
            <a:r>
              <a:rPr lang="ru-RU" dirty="0"/>
              <a:t>Ослабление единства коллектива</a:t>
            </a:r>
          </a:p>
          <a:p>
            <a:r>
              <a:rPr lang="ru-RU" dirty="0"/>
              <a:t>Нарастание неудовлетворенности трудом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333C80A-E3F8-49D0-B746-13D91BAA8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30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7DBE240E-DD4E-494B-BEEF-6C20FA582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478570"/>
          </a:xfrm>
        </p:spPr>
        <p:txBody>
          <a:bodyPr/>
          <a:lstStyle/>
          <a:p>
            <a:pPr algn="ctr"/>
            <a:r>
              <a:rPr lang="ru-RU" dirty="0"/>
              <a:t>Алгоритм действий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7B00AFA0-845E-4897-A68F-5000CAB585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195754"/>
            <a:ext cx="9905999" cy="4595447"/>
          </a:xfrm>
        </p:spPr>
        <p:txBody>
          <a:bodyPr/>
          <a:lstStyle/>
          <a:p>
            <a:r>
              <a:rPr lang="ru-RU" dirty="0"/>
              <a:t>Оцените конфликтную ситуацию. Проанализируйте позиции сторон. Определите желаемый результат. </a:t>
            </a:r>
          </a:p>
          <a:p>
            <a:r>
              <a:rPr lang="ru-RU" dirty="0"/>
              <a:t>Найдите варианты решения проблемы. </a:t>
            </a:r>
          </a:p>
          <a:p>
            <a:r>
              <a:rPr lang="ru-RU" dirty="0"/>
              <a:t>Проанализируйте все решения и выберите оптимальное. </a:t>
            </a:r>
          </a:p>
          <a:p>
            <a:r>
              <a:rPr lang="ru-RU" dirty="0"/>
              <a:t>Сформируйте план действий и приступайте к его реализации. 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48C099-CDF0-46AA-8A8E-AD3F41C38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10</a:t>
            </a:fld>
            <a:endParaRPr lang="ru-RU"/>
          </a:p>
        </p:txBody>
      </p:sp>
      <p:sp>
        <p:nvSpPr>
          <p:cNvPr id="9" name="Стрелка: вниз 8">
            <a:extLst>
              <a:ext uri="{FF2B5EF4-FFF2-40B4-BE49-F238E27FC236}">
                <a16:creationId xmlns:a16="http://schemas.microsoft.com/office/drawing/2014/main" id="{B5993476-5E40-40C9-85F8-25FC84D1C4A8}"/>
              </a:ext>
            </a:extLst>
          </p:cNvPr>
          <p:cNvSpPr/>
          <p:nvPr/>
        </p:nvSpPr>
        <p:spPr>
          <a:xfrm>
            <a:off x="4923692" y="4051495"/>
            <a:ext cx="1463040" cy="914400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4CB4979-608B-49C0-86D8-BC4DA254DB37}"/>
              </a:ext>
            </a:extLst>
          </p:cNvPr>
          <p:cNvSpPr/>
          <p:nvPr/>
        </p:nvSpPr>
        <p:spPr>
          <a:xfrm>
            <a:off x="4093698" y="5426076"/>
            <a:ext cx="3010487" cy="107319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стрессоустойчивость</a:t>
            </a:r>
          </a:p>
        </p:txBody>
      </p:sp>
    </p:spTree>
    <p:extLst>
      <p:ext uri="{BB962C8B-B14F-4D97-AF65-F5344CB8AC3E}">
        <p14:creationId xmlns:p14="http://schemas.microsoft.com/office/powerpoint/2010/main" val="3606200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0588E2-E2A7-46DE-9239-A47C3EC43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56" y="0"/>
            <a:ext cx="9905955" cy="2438401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Стресс</a:t>
            </a:r>
            <a:r>
              <a:rPr lang="ru-RU" dirty="0"/>
              <a:t> - состояние психофизиологического напряжения, возникающее под влиянием сильных воздействий.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6F34A035-3468-4706-BF76-43B034274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2951" y="1658144"/>
            <a:ext cx="9904459" cy="3541712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600" dirty="0"/>
              <a:t>Реакция тревоги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600" dirty="0"/>
              <a:t>Фаза сопротивления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600" dirty="0"/>
              <a:t>Фаза истощения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C97FDC4-6F41-4475-8F33-E964F4812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11</a:t>
            </a:fld>
            <a:endParaRPr lang="ru-RU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C0F0A1F-BF3E-4D03-A473-673C490D14AD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329268" y="3023211"/>
            <a:ext cx="4718050" cy="3541712"/>
          </a:xfrm>
          <a:prstGeom prst="rect">
            <a:avLst/>
          </a:prstGeom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46087D81-56E8-4388-96BF-700AF517C270}"/>
              </a:ext>
            </a:extLst>
          </p:cNvPr>
          <p:cNvSpPr/>
          <p:nvPr/>
        </p:nvSpPr>
        <p:spPr>
          <a:xfrm>
            <a:off x="2096086" y="4951828"/>
            <a:ext cx="3999914" cy="161309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СИНДРОМ ОБЛОМОВА</a:t>
            </a:r>
          </a:p>
        </p:txBody>
      </p:sp>
    </p:spTree>
    <p:extLst>
      <p:ext uri="{BB962C8B-B14F-4D97-AF65-F5344CB8AC3E}">
        <p14:creationId xmlns:p14="http://schemas.microsoft.com/office/powerpoint/2010/main" val="3463007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D9E5AD6-3952-4971-9754-29AA92CB8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18758"/>
            <a:ext cx="9905998" cy="1048041"/>
          </a:xfrm>
        </p:spPr>
        <p:txBody>
          <a:bodyPr/>
          <a:lstStyle/>
          <a:p>
            <a:pPr algn="ctr"/>
            <a:r>
              <a:rPr lang="ru-RU" b="1" dirty="0"/>
              <a:t>Виды стресса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480CE365-49CD-4DD1-82CA-6A066408C4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886265"/>
            <a:ext cx="9905999" cy="4904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u="sng" dirty="0">
                <a:solidFill>
                  <a:srgbClr val="002060"/>
                </a:solidFill>
              </a:rPr>
              <a:t>Причины</a:t>
            </a:r>
            <a:r>
              <a:rPr lang="ru-RU" sz="3200" dirty="0"/>
              <a:t>: профессиональный, семейный, межличностный, внутриличностный</a:t>
            </a:r>
          </a:p>
          <a:p>
            <a:pPr marL="0" indent="0">
              <a:buNone/>
            </a:pPr>
            <a:r>
              <a:rPr lang="ru-RU" sz="3200" b="1" u="sng" dirty="0">
                <a:solidFill>
                  <a:srgbClr val="002060"/>
                </a:solidFill>
              </a:rPr>
              <a:t>Механизмы ответа</a:t>
            </a:r>
            <a:r>
              <a:rPr lang="ru-RU" sz="3200" dirty="0"/>
              <a:t>: физиологический, психологический, психофизиологический</a:t>
            </a:r>
          </a:p>
          <a:p>
            <a:pPr marL="0" indent="0">
              <a:buNone/>
            </a:pPr>
            <a:r>
              <a:rPr lang="ru-RU" sz="3200" b="1" u="sng" dirty="0">
                <a:solidFill>
                  <a:srgbClr val="002060"/>
                </a:solidFill>
              </a:rPr>
              <a:t>Длительность</a:t>
            </a:r>
            <a:r>
              <a:rPr lang="ru-RU" sz="3200" dirty="0"/>
              <a:t>: кратковременный, хронический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548B89-1FEA-4593-AFF2-B64C7C4C0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7746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6DF569-117A-4D1A-9783-C9D6F0DE2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Причины стресса на работе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3BCF24-A587-4C1C-82E6-AC8D8DA83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Рабочий стресс (условия труда)</a:t>
            </a:r>
          </a:p>
          <a:p>
            <a:r>
              <a:rPr lang="ru-RU" dirty="0"/>
              <a:t>Профессиональный стресс (особенности профессии)</a:t>
            </a:r>
          </a:p>
          <a:p>
            <a:r>
              <a:rPr lang="ru-RU" dirty="0"/>
              <a:t>Организационный стресс (особенности организации)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B55CE23-7247-463D-A41E-674E363CD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112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438AE101-CEE0-4814-A80E-958B45F74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СТРЕССОУСТОЙЧИВОСТЬ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0A33D3BF-DA30-4FCD-98B7-97F17B6A8D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совокупность личностных качеств, позволяющих человеку переносить значительные физические и психологические нагрузки без особых вредных последствий для деятельности, окружающих и своего здоровья.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1BB161D-E567-4A66-A3E1-BB463B89A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6475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22ECE0-DFFC-4E11-94B2-30F13BC2C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ТЕСТ НА СТРЕССОУСТОЙЧИВОСТЬ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5F380A-2543-497E-9031-63C935D0C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почти всегда – 1 балл;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часто – 2 балла;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иногда – 3 балла;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почти никогда- 4 балла;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никогда – 5 баллов.</a:t>
            </a:r>
            <a:r>
              <a:rPr lang="ru-RU" sz="3600" dirty="0">
                <a:effectLst/>
              </a:rPr>
              <a:t> </a:t>
            </a: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2D0A7A6-3BBA-451D-B7FD-D5374DA94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254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FF6AC37-8498-4487-9B1E-36DC843F03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82880"/>
            <a:ext cx="9905999" cy="5608321"/>
          </a:xfrm>
        </p:spPr>
        <p:txBody>
          <a:bodyPr>
            <a:normAutofit fontScale="92500"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меньше 10 очков: у вас прекрасная устойчивость к стрессовым ситуациям и воздействию стресса на организм, вам не о чем беспокоиться.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от 11 до 30 баллов: у вас нормальный уровень стресса, который соответствует в меру напряженной жизни активного человека.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Более </a:t>
            </a:r>
            <a:r>
              <a:rPr lang="ru-RU" sz="2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30 очков: стрессовые ситуации оказывают немалое влияние на вашу жизнь, и вы им не очень сильно сопротивляетесь.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более 50 очков: вам следует серьезно задуматься о вашей жизни - не пора ли ее изменить. Вы очень уязвимы для стресса.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29F9CF3-8890-4479-A7D2-42E853287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7328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29D053-4FE0-4345-A88C-A217AF83F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984738"/>
          </a:xfrm>
        </p:spPr>
        <p:txBody>
          <a:bodyPr/>
          <a:lstStyle/>
          <a:p>
            <a:pPr algn="ctr"/>
            <a:r>
              <a:rPr lang="ru-RU" dirty="0"/>
              <a:t>Типы реакции на стресс</a:t>
            </a:r>
          </a:p>
        </p:txBody>
      </p:sp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068D098E-6CFF-401C-B9CE-263A10B62B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3414701"/>
              </p:ext>
            </p:extLst>
          </p:nvPr>
        </p:nvGraphicFramePr>
        <p:xfrm>
          <a:off x="1253955" y="870854"/>
          <a:ext cx="9906000" cy="5861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3000">
                  <a:extLst>
                    <a:ext uri="{9D8B030D-6E8A-4147-A177-3AD203B41FA5}">
                      <a16:colId xmlns:a16="http://schemas.microsoft.com/office/drawing/2014/main" val="1386546863"/>
                    </a:ext>
                  </a:extLst>
                </a:gridCol>
                <a:gridCol w="4953000">
                  <a:extLst>
                    <a:ext uri="{9D8B030D-6E8A-4147-A177-3AD203B41FA5}">
                      <a16:colId xmlns:a16="http://schemas.microsoft.com/office/drawing/2014/main" val="2346530303"/>
                    </a:ext>
                  </a:extLst>
                </a:gridCol>
              </a:tblGrid>
              <a:tr h="353035">
                <a:tc>
                  <a:txBody>
                    <a:bodyPr/>
                    <a:lstStyle/>
                    <a:p>
                      <a:r>
                        <a:rPr lang="ru-RU" dirty="0"/>
                        <a:t>тип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особенности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3881388"/>
                  </a:ext>
                </a:extLst>
              </a:tr>
              <a:tr h="923710">
                <a:tc>
                  <a:txBody>
                    <a:bodyPr/>
                    <a:lstStyle/>
                    <a:p>
                      <a:r>
                        <a:rPr lang="ru-RU" dirty="0"/>
                        <a:t>честолюбивый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Сильная потребность в достижении успеха</a:t>
                      </a:r>
                    </a:p>
                    <a:p>
                      <a:r>
                        <a:rPr lang="ru-RU" dirty="0"/>
                        <a:t>Причина – перегрузки</a:t>
                      </a:r>
                    </a:p>
                    <a:p>
                      <a:r>
                        <a:rPr lang="ru-RU" dirty="0"/>
                        <a:t>Симптомы – бессонница, сердце, зависимости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5085398"/>
                  </a:ext>
                </a:extLst>
              </a:tr>
              <a:tr h="653214">
                <a:tc>
                  <a:txBody>
                    <a:bodyPr/>
                    <a:lstStyle/>
                    <a:p>
                      <a:r>
                        <a:rPr lang="ru-RU" dirty="0"/>
                        <a:t>спокойный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Баланс между работой и семьей</a:t>
                      </a:r>
                    </a:p>
                    <a:p>
                      <a:r>
                        <a:rPr lang="ru-RU" dirty="0"/>
                        <a:t>Причина – нарушение размеренности</a:t>
                      </a:r>
                    </a:p>
                    <a:p>
                      <a:r>
                        <a:rPr lang="ru-RU" dirty="0"/>
                        <a:t>Высокая стрессоустойчивость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2053145"/>
                  </a:ext>
                </a:extLst>
              </a:tr>
              <a:tr h="653214">
                <a:tc>
                  <a:txBody>
                    <a:bodyPr/>
                    <a:lstStyle/>
                    <a:p>
                      <a:r>
                        <a:rPr lang="ru-RU" dirty="0"/>
                        <a:t>совестливый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Педантичность, подчинение авторитетам</a:t>
                      </a:r>
                    </a:p>
                    <a:p>
                      <a:r>
                        <a:rPr lang="ru-RU" dirty="0"/>
                        <a:t>Причина – другие люди</a:t>
                      </a:r>
                    </a:p>
                    <a:p>
                      <a:r>
                        <a:rPr lang="ru-RU" dirty="0"/>
                        <a:t>Симптом – невротические реакции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333593"/>
                  </a:ext>
                </a:extLst>
              </a:tr>
              <a:tr h="653214">
                <a:tc>
                  <a:txBody>
                    <a:bodyPr/>
                    <a:lstStyle/>
                    <a:p>
                      <a:r>
                        <a:rPr lang="ru-RU" dirty="0" err="1"/>
                        <a:t>неотстаивающий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Избегающие конфликтов</a:t>
                      </a:r>
                    </a:p>
                    <a:p>
                      <a:r>
                        <a:rPr lang="ru-RU" dirty="0"/>
                        <a:t>Причина – межличностные отношения</a:t>
                      </a:r>
                    </a:p>
                    <a:p>
                      <a:r>
                        <a:rPr lang="ru-RU" dirty="0"/>
                        <a:t>Симптом - эмоции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052105"/>
                  </a:ext>
                </a:extLst>
              </a:tr>
              <a:tr h="653214">
                <a:tc>
                  <a:txBody>
                    <a:bodyPr/>
                    <a:lstStyle/>
                    <a:p>
                      <a:r>
                        <a:rPr lang="ru-RU" dirty="0"/>
                        <a:t>жизнелюбивый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Потребность в разнообразии</a:t>
                      </a:r>
                    </a:p>
                    <a:p>
                      <a:r>
                        <a:rPr lang="ru-RU" dirty="0"/>
                        <a:t>Причина – рутина</a:t>
                      </a:r>
                    </a:p>
                    <a:p>
                      <a:r>
                        <a:rPr lang="ru-RU" dirty="0"/>
                        <a:t>Симптом - индивидуален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592294"/>
                  </a:ext>
                </a:extLst>
              </a:tr>
              <a:tr h="653214">
                <a:tc>
                  <a:txBody>
                    <a:bodyPr/>
                    <a:lstStyle/>
                    <a:p>
                      <a:r>
                        <a:rPr lang="ru-RU" dirty="0"/>
                        <a:t>тревожный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Низкая самооценка</a:t>
                      </a:r>
                    </a:p>
                    <a:p>
                      <a:r>
                        <a:rPr lang="ru-RU" dirty="0"/>
                        <a:t>Причина – любая</a:t>
                      </a:r>
                    </a:p>
                    <a:p>
                      <a:r>
                        <a:rPr lang="ru-RU" dirty="0"/>
                        <a:t>Симптом - множественный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1140288"/>
                  </a:ext>
                </a:extLst>
              </a:tr>
            </a:tbl>
          </a:graphicData>
        </a:graphic>
      </p:graphicFrame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04A27BF-4CD0-4054-ACBD-72923B4F0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8127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81819E-A851-4194-95BC-6648ED8FA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1" y="4689"/>
            <a:ext cx="9905998" cy="1062110"/>
          </a:xfrm>
        </p:spPr>
        <p:txBody>
          <a:bodyPr/>
          <a:lstStyle/>
          <a:p>
            <a:pPr algn="ctr"/>
            <a:r>
              <a:rPr lang="ru-RU" b="1" dirty="0"/>
              <a:t>ПРОФЕССИОНАЛЬНОЕ ВЫГОРАНИЕ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35E86E-557C-47C0-A8DB-36469E81A0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452" y="829994"/>
            <a:ext cx="11474548" cy="565521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синдром, развивающийся на фоне хронического стресса и ведущий к истощению эмоционально-энергических и личностных ресурсов работающего человека.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ОДНОМЕРНАЯ МОДЕЛЬ:</a:t>
            </a:r>
          </a:p>
          <a:p>
            <a:pPr marL="0" indent="0">
              <a:buNone/>
            </a:pPr>
            <a:r>
              <a:rPr lang="ru-RU" dirty="0"/>
              <a:t>Выгорание=хроническая усталость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ДВУМЕРНАЯЯ МОДЕЛЬ:</a:t>
            </a:r>
          </a:p>
          <a:p>
            <a:pPr marL="0" indent="0">
              <a:buNone/>
            </a:pPr>
            <a:r>
              <a:rPr lang="ru-RU" dirty="0"/>
              <a:t>Выгорание=эмоциональное </a:t>
            </a:r>
            <a:r>
              <a:rPr lang="ru-RU" dirty="0" err="1"/>
              <a:t>отношение+потеря</a:t>
            </a:r>
            <a:r>
              <a:rPr lang="ru-RU" dirty="0"/>
              <a:t> себя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МНОГОФАКТОРНАЯ МОДЕЛЬ</a:t>
            </a:r>
          </a:p>
          <a:p>
            <a:pPr marL="0" indent="0">
              <a:buNone/>
            </a:pPr>
            <a:r>
              <a:rPr lang="ru-RU" dirty="0"/>
              <a:t>Выгорание=эмоциональное </a:t>
            </a:r>
            <a:r>
              <a:rPr lang="ru-RU" dirty="0" err="1"/>
              <a:t>отношение+потеря</a:t>
            </a:r>
            <a:r>
              <a:rPr lang="ru-RU" dirty="0"/>
              <a:t> </a:t>
            </a:r>
            <a:r>
              <a:rPr lang="ru-RU" dirty="0" err="1"/>
              <a:t>себя+снижение</a:t>
            </a:r>
            <a:r>
              <a:rPr lang="ru-RU" dirty="0"/>
              <a:t> личных достижений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6E782CF-C863-4070-925D-7DDBE28E9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519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3458A-3D3E-4F0F-8AC4-EB3842457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18758"/>
            <a:ext cx="9905998" cy="1048041"/>
          </a:xfrm>
        </p:spPr>
        <p:txBody>
          <a:bodyPr/>
          <a:lstStyle/>
          <a:p>
            <a:pPr algn="ctr"/>
            <a:r>
              <a:rPr lang="ru-RU" b="1" dirty="0"/>
              <a:t>Методы профилактики выгорания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7F8F07-3EBC-4E08-BE1C-A4AC97276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182" y="815926"/>
            <a:ext cx="11530818" cy="497527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оптимизировать режим труда и отдыха, снизить нагрузку на работе; </a:t>
            </a:r>
          </a:p>
          <a:p>
            <a:r>
              <a:rPr lang="ru-RU" dirty="0"/>
              <a:t>выспаться, взять отпуск и отдохнуть; </a:t>
            </a:r>
          </a:p>
          <a:p>
            <a:r>
              <a:rPr lang="ru-RU" dirty="0"/>
              <a:t>преобразовать «стрессовый» стиль жизни в «не стрессовый»; </a:t>
            </a:r>
          </a:p>
          <a:p>
            <a:r>
              <a:rPr lang="ru-RU" dirty="0"/>
              <a:t>изменить микроклимат в своем доме и семье; </a:t>
            </a:r>
          </a:p>
          <a:p>
            <a:r>
              <a:rPr lang="ru-RU" dirty="0"/>
              <a:t>найти то, в чем вы можете самореализоваться, личностно вырасти; </a:t>
            </a:r>
          </a:p>
          <a:p>
            <a:r>
              <a:rPr lang="ru-RU" dirty="0"/>
              <a:t>помогать малоопытным коллегам; </a:t>
            </a:r>
          </a:p>
          <a:p>
            <a:r>
              <a:rPr lang="ru-RU" dirty="0"/>
              <a:t>найти смысл в своей работе; </a:t>
            </a:r>
          </a:p>
          <a:p>
            <a:r>
              <a:rPr lang="ru-RU" dirty="0"/>
              <a:t>обучиться приемам эффективного общения и лидерским умениям; </a:t>
            </a:r>
          </a:p>
          <a:p>
            <a:r>
              <a:rPr lang="ru-RU" dirty="0"/>
              <a:t>обучиться техникам тайм-менеджмента для преодоления чувства «загнанности»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03CA7B-DFE2-4888-BD31-4B56724AD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53EC0-4CCF-49B9-A59D-E7A60AED7BD7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9704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871</Words>
  <Application>Microsoft Office PowerPoint</Application>
  <PresentationFormat>Широкоэкранный</PresentationFormat>
  <Paragraphs>328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Times New Roman</vt:lpstr>
      <vt:lpstr>Tw Cen MT</vt:lpstr>
      <vt:lpstr>Контур</vt:lpstr>
      <vt:lpstr>Эффективные коммуникации и управление конфликтами и стрессом</vt:lpstr>
      <vt:lpstr>conflictus - столкновение</vt:lpstr>
      <vt:lpstr>ПРИЗНАКИ КОНФЛИКТА</vt:lpstr>
      <vt:lpstr>КЛАССИФИКАЦИЯ</vt:lpstr>
      <vt:lpstr>КОНФЛИКТОГЕНЫ</vt:lpstr>
      <vt:lpstr>Тест-опросник Томаса-Килманна на поведение в конфликтной ситуации </vt:lpstr>
      <vt:lpstr>Презентация PowerPoint</vt:lpstr>
      <vt:lpstr>Презентация PowerPoint</vt:lpstr>
      <vt:lpstr>Конфликт: хорошо или плохо?</vt:lpstr>
      <vt:lpstr>Алгоритм действий</vt:lpstr>
      <vt:lpstr>Стресс - состояние психофизиологического напряжения, возникающее под влиянием сильных воздействий.</vt:lpstr>
      <vt:lpstr>Виды стресса</vt:lpstr>
      <vt:lpstr>Причины стресса на работе</vt:lpstr>
      <vt:lpstr>СТРЕССОУСТОЙЧИВОСТЬ</vt:lpstr>
      <vt:lpstr>ТЕСТ НА СТРЕССОУСТОЙЧИВОСТЬ</vt:lpstr>
      <vt:lpstr>Презентация PowerPoint</vt:lpstr>
      <vt:lpstr>Типы реакции на стресс</vt:lpstr>
      <vt:lpstr>ПРОФЕССИОНАЛЬНОЕ ВЫГОРАНИЕ</vt:lpstr>
      <vt:lpstr>Методы профилактики выгорания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Эффективные коммуникации и управление конфликтами и стрессом</dc:title>
  <dc:creator>Юлия Метелкина</dc:creator>
  <cp:lastModifiedBy>Юлия Метелкина</cp:lastModifiedBy>
  <cp:revision>6</cp:revision>
  <dcterms:created xsi:type="dcterms:W3CDTF">2021-08-19T23:57:49Z</dcterms:created>
  <dcterms:modified xsi:type="dcterms:W3CDTF">2021-08-21T01:06:39Z</dcterms:modified>
</cp:coreProperties>
</file>