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</p:sldMasterIdLst>
  <p:sldIdLst>
    <p:sldId id="256" r:id="rId2"/>
    <p:sldId id="262" r:id="rId3"/>
    <p:sldId id="265" r:id="rId4"/>
    <p:sldId id="263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82" r:id="rId15"/>
    <p:sldId id="275" r:id="rId16"/>
    <p:sldId id="276" r:id="rId17"/>
    <p:sldId id="277" r:id="rId18"/>
    <p:sldId id="278" r:id="rId19"/>
    <p:sldId id="279" r:id="rId20"/>
    <p:sldId id="280" r:id="rId21"/>
    <p:sldId id="281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F6F443-B21E-416F-8DF3-20AE6B82AC60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7C1EB34-3A06-440E-8CAE-6D6CD8AA7694}">
      <dgm:prSet phldrT="[Текст]"/>
      <dgm:spPr>
        <a:solidFill>
          <a:srgbClr val="C00000"/>
        </a:solidFill>
      </dgm:spPr>
      <dgm:t>
        <a:bodyPr/>
        <a:lstStyle/>
        <a:p>
          <a:r>
            <a:rPr lang="ru-RU" dirty="0" smtClean="0"/>
            <a:t>Российская Федерация</a:t>
          </a:r>
          <a:endParaRPr lang="ru-RU" dirty="0"/>
        </a:p>
      </dgm:t>
    </dgm:pt>
    <dgm:pt modelId="{4C2474B1-44C4-4BED-BA4C-AB20B188F650}" type="parTrans" cxnId="{8145E9BB-9A35-446A-847D-464580B4ACBB}">
      <dgm:prSet/>
      <dgm:spPr/>
      <dgm:t>
        <a:bodyPr/>
        <a:lstStyle/>
        <a:p>
          <a:endParaRPr lang="ru-RU"/>
        </a:p>
      </dgm:t>
    </dgm:pt>
    <dgm:pt modelId="{91DBF68F-0248-489C-BAA9-F1E55C6C1722}" type="sibTrans" cxnId="{8145E9BB-9A35-446A-847D-464580B4ACBB}">
      <dgm:prSet/>
      <dgm:spPr/>
      <dgm:t>
        <a:bodyPr/>
        <a:lstStyle/>
        <a:p>
          <a:endParaRPr lang="ru-RU"/>
        </a:p>
      </dgm:t>
    </dgm:pt>
    <dgm:pt modelId="{FCAA108A-EB22-49A1-A671-F9E056E6EF92}">
      <dgm:prSet phldrT="[Текст]" custT="1"/>
      <dgm:spPr/>
      <dgm:t>
        <a:bodyPr/>
        <a:lstStyle/>
        <a:p>
          <a:r>
            <a:rPr lang="ru-RU" sz="1200" b="1" dirty="0" smtClean="0"/>
            <a:t>федеральный транспорт (железнодорожный, воздушный, морской, внутренний водный, трубопроводный транспорт), автомобильные дороги федерального значения</a:t>
          </a:r>
          <a:endParaRPr lang="ru-RU" sz="1200" b="1" dirty="0"/>
        </a:p>
      </dgm:t>
    </dgm:pt>
    <dgm:pt modelId="{2305D90F-4CC0-4D00-9F2C-BC911482CA60}" type="parTrans" cxnId="{8EBF88CA-4655-4CDD-B00A-7ECB02745C9B}">
      <dgm:prSet/>
      <dgm:spPr/>
      <dgm:t>
        <a:bodyPr/>
        <a:lstStyle/>
        <a:p>
          <a:endParaRPr lang="ru-RU"/>
        </a:p>
      </dgm:t>
    </dgm:pt>
    <dgm:pt modelId="{D19BD036-F277-4723-A153-E95E5FCFBF83}" type="sibTrans" cxnId="{8EBF88CA-4655-4CDD-B00A-7ECB02745C9B}">
      <dgm:prSet/>
      <dgm:spPr/>
      <dgm:t>
        <a:bodyPr/>
        <a:lstStyle/>
        <a:p>
          <a:endParaRPr lang="ru-RU"/>
        </a:p>
      </dgm:t>
    </dgm:pt>
    <dgm:pt modelId="{8BD9BFE4-8BCB-48A4-9441-317FA4239F91}">
      <dgm:prSet phldrT="[Текст]" custT="1"/>
      <dgm:spPr/>
      <dgm:t>
        <a:bodyPr/>
        <a:lstStyle/>
        <a:p>
          <a:r>
            <a:rPr lang="ru-RU" sz="1200" b="1" dirty="0" smtClean="0"/>
            <a:t>оборона страны и безопасность государства</a:t>
          </a:r>
          <a:endParaRPr lang="ru-RU" sz="1200" b="1" dirty="0"/>
        </a:p>
      </dgm:t>
    </dgm:pt>
    <dgm:pt modelId="{AA5AA3E0-5455-4A1A-8C60-7C8F1025935B}" type="parTrans" cxnId="{33F2FD3A-CD14-45AD-9915-1C3E6FC0AD4D}">
      <dgm:prSet/>
      <dgm:spPr/>
      <dgm:t>
        <a:bodyPr/>
        <a:lstStyle/>
        <a:p>
          <a:endParaRPr lang="ru-RU"/>
        </a:p>
      </dgm:t>
    </dgm:pt>
    <dgm:pt modelId="{6BFAF17D-A083-44FF-A83C-5623B5385195}" type="sibTrans" cxnId="{33F2FD3A-CD14-45AD-9915-1C3E6FC0AD4D}">
      <dgm:prSet/>
      <dgm:spPr/>
      <dgm:t>
        <a:bodyPr/>
        <a:lstStyle/>
        <a:p>
          <a:endParaRPr lang="ru-RU"/>
        </a:p>
      </dgm:t>
    </dgm:pt>
    <dgm:pt modelId="{C9102C51-50A9-4ED6-8A74-3C3E8AF9B608}">
      <dgm:prSet phldrT="[Текст]"/>
      <dgm:spPr>
        <a:solidFill>
          <a:srgbClr val="7030A0"/>
        </a:solidFill>
      </dgm:spPr>
      <dgm:t>
        <a:bodyPr/>
        <a:lstStyle/>
        <a:p>
          <a:r>
            <a:rPr lang="ru-RU" dirty="0" smtClean="0"/>
            <a:t>Субъекты Российской Федерации</a:t>
          </a:r>
          <a:endParaRPr lang="ru-RU" dirty="0"/>
        </a:p>
      </dgm:t>
    </dgm:pt>
    <dgm:pt modelId="{AACFC37B-749E-4DB3-BE0B-9FA7837680D7}" type="parTrans" cxnId="{A0634A86-A745-4653-8F35-8059764838C9}">
      <dgm:prSet/>
      <dgm:spPr/>
      <dgm:t>
        <a:bodyPr/>
        <a:lstStyle/>
        <a:p>
          <a:endParaRPr lang="ru-RU"/>
        </a:p>
      </dgm:t>
    </dgm:pt>
    <dgm:pt modelId="{0980007D-9754-48DB-9125-4766FA72A4EE}" type="sibTrans" cxnId="{A0634A86-A745-4653-8F35-8059764838C9}">
      <dgm:prSet/>
      <dgm:spPr/>
      <dgm:t>
        <a:bodyPr/>
        <a:lstStyle/>
        <a:p>
          <a:endParaRPr lang="ru-RU"/>
        </a:p>
      </dgm:t>
    </dgm:pt>
    <dgm:pt modelId="{5A2A4E28-28A5-41DB-84B7-E01F2D527D8E}">
      <dgm:prSet phldrT="[Текст]" custT="1"/>
      <dgm:spPr/>
      <dgm:t>
        <a:bodyPr/>
        <a:lstStyle/>
        <a:p>
          <a:r>
            <a:rPr lang="ru-RU" sz="1200" b="1" dirty="0" smtClean="0"/>
            <a:t>транспорт (железнодорожный, водный, воздушный транспорт), автомобильные дороги регионального или межмуниципального значения</a:t>
          </a:r>
          <a:endParaRPr lang="ru-RU" sz="1200" b="1" dirty="0"/>
        </a:p>
      </dgm:t>
    </dgm:pt>
    <dgm:pt modelId="{C86D68AA-56E1-45CB-9CC3-6B63D932B092}" type="parTrans" cxnId="{DB2030C5-A28E-43EB-8342-36BDB6AAC9CE}">
      <dgm:prSet/>
      <dgm:spPr/>
      <dgm:t>
        <a:bodyPr/>
        <a:lstStyle/>
        <a:p>
          <a:endParaRPr lang="ru-RU"/>
        </a:p>
      </dgm:t>
    </dgm:pt>
    <dgm:pt modelId="{293A4BAD-3E0B-4AED-BA10-6747F7F6F40A}" type="sibTrans" cxnId="{DB2030C5-A28E-43EB-8342-36BDB6AAC9CE}">
      <dgm:prSet/>
      <dgm:spPr/>
      <dgm:t>
        <a:bodyPr/>
        <a:lstStyle/>
        <a:p>
          <a:endParaRPr lang="ru-RU"/>
        </a:p>
      </dgm:t>
    </dgm:pt>
    <dgm:pt modelId="{2019F6C5-FCFC-4290-B5A4-8A24E1E034E5}">
      <dgm:prSet phldrT="[Текст]" custT="1"/>
      <dgm:spPr/>
      <dgm:t>
        <a:bodyPr/>
        <a:lstStyle/>
        <a:p>
          <a:r>
            <a:rPr lang="ru-RU" sz="1200" b="1" dirty="0" smtClean="0"/>
            <a:t>предупреждение чрезвычайных ситуаций межмуниципального и регионального характера, стихийных бедствий, эпидемий и ликвидация их последствий</a:t>
          </a:r>
          <a:endParaRPr lang="ru-RU" sz="1200" b="1" dirty="0"/>
        </a:p>
      </dgm:t>
    </dgm:pt>
    <dgm:pt modelId="{6DC28C32-44E8-4A4F-BB91-6042CDD86013}" type="parTrans" cxnId="{66997D93-B808-4A9E-9769-58ECC4ED324A}">
      <dgm:prSet/>
      <dgm:spPr/>
      <dgm:t>
        <a:bodyPr/>
        <a:lstStyle/>
        <a:p>
          <a:endParaRPr lang="ru-RU"/>
        </a:p>
      </dgm:t>
    </dgm:pt>
    <dgm:pt modelId="{5D1D3DE5-14E0-4A95-A555-938790FFFF8D}" type="sibTrans" cxnId="{66997D93-B808-4A9E-9769-58ECC4ED324A}">
      <dgm:prSet/>
      <dgm:spPr/>
      <dgm:t>
        <a:bodyPr/>
        <a:lstStyle/>
        <a:p>
          <a:endParaRPr lang="ru-RU"/>
        </a:p>
      </dgm:t>
    </dgm:pt>
    <dgm:pt modelId="{52FE16DB-BDC8-4EC8-A7B5-E0CC743CA57B}">
      <dgm:prSet phldrT="[Текст]"/>
      <dgm:spPr>
        <a:solidFill>
          <a:srgbClr val="00B050"/>
        </a:solidFill>
      </dgm:spPr>
      <dgm:t>
        <a:bodyPr/>
        <a:lstStyle/>
        <a:p>
          <a:r>
            <a:rPr lang="ru-RU" dirty="0" smtClean="0"/>
            <a:t>Муниципальные районы</a:t>
          </a:r>
          <a:endParaRPr lang="ru-RU" dirty="0"/>
        </a:p>
      </dgm:t>
    </dgm:pt>
    <dgm:pt modelId="{95388355-3DA8-4603-BE91-496C5A0887E8}" type="parTrans" cxnId="{0776A65E-60F5-4710-9C67-7815AF550E7D}">
      <dgm:prSet/>
      <dgm:spPr/>
      <dgm:t>
        <a:bodyPr/>
        <a:lstStyle/>
        <a:p>
          <a:endParaRPr lang="ru-RU"/>
        </a:p>
      </dgm:t>
    </dgm:pt>
    <dgm:pt modelId="{0D004E17-B090-45E6-BA49-787DE03FB8E7}" type="sibTrans" cxnId="{0776A65E-60F5-4710-9C67-7815AF550E7D}">
      <dgm:prSet/>
      <dgm:spPr/>
      <dgm:t>
        <a:bodyPr/>
        <a:lstStyle/>
        <a:p>
          <a:endParaRPr lang="ru-RU"/>
        </a:p>
      </dgm:t>
    </dgm:pt>
    <dgm:pt modelId="{9CA62EC2-D2F0-4991-B0E8-5000AE6D85C2}">
      <dgm:prSet phldrT="[Текст]"/>
      <dgm:spPr/>
      <dgm:t>
        <a:bodyPr/>
        <a:lstStyle/>
        <a:p>
          <a:r>
            <a:rPr lang="ru-RU" b="1" dirty="0" smtClean="0"/>
            <a:t>электро- и газоснабжение поселений</a:t>
          </a:r>
          <a:endParaRPr lang="ru-RU" b="1" dirty="0"/>
        </a:p>
      </dgm:t>
    </dgm:pt>
    <dgm:pt modelId="{59520058-90C7-4634-9435-A3C7D877CB62}" type="parTrans" cxnId="{BAD382F7-7BE9-4917-836A-B5575AA78C77}">
      <dgm:prSet/>
      <dgm:spPr/>
      <dgm:t>
        <a:bodyPr/>
        <a:lstStyle/>
        <a:p>
          <a:endParaRPr lang="ru-RU"/>
        </a:p>
      </dgm:t>
    </dgm:pt>
    <dgm:pt modelId="{A76E36BB-8CCF-482B-BC35-3C7797713B86}" type="sibTrans" cxnId="{BAD382F7-7BE9-4917-836A-B5575AA78C77}">
      <dgm:prSet/>
      <dgm:spPr/>
      <dgm:t>
        <a:bodyPr/>
        <a:lstStyle/>
        <a:p>
          <a:endParaRPr lang="ru-RU"/>
        </a:p>
      </dgm:t>
    </dgm:pt>
    <dgm:pt modelId="{3B304B61-A0E5-424F-9350-86A36A536A05}">
      <dgm:prSet phldrT="[Текст]"/>
      <dgm:spPr/>
      <dgm:t>
        <a:bodyPr/>
        <a:lstStyle/>
        <a:p>
          <a:r>
            <a:rPr lang="ru-RU" b="1" dirty="0" smtClean="0"/>
            <a:t>автомобильные дороги местного значения вне границ населенных пунктов в границах муниципального района</a:t>
          </a:r>
          <a:endParaRPr lang="ru-RU" b="1" dirty="0"/>
        </a:p>
      </dgm:t>
    </dgm:pt>
    <dgm:pt modelId="{38372AD0-59A7-4DB4-9598-26DCAAD0C43E}" type="parTrans" cxnId="{E6AA8CAD-6C86-400B-AE90-726BCD5D0943}">
      <dgm:prSet/>
      <dgm:spPr/>
      <dgm:t>
        <a:bodyPr/>
        <a:lstStyle/>
        <a:p>
          <a:endParaRPr lang="ru-RU"/>
        </a:p>
      </dgm:t>
    </dgm:pt>
    <dgm:pt modelId="{E57477C7-5381-4EB9-A393-95F095CE7B5E}" type="sibTrans" cxnId="{E6AA8CAD-6C86-400B-AE90-726BCD5D0943}">
      <dgm:prSet/>
      <dgm:spPr/>
      <dgm:t>
        <a:bodyPr/>
        <a:lstStyle/>
        <a:p>
          <a:endParaRPr lang="ru-RU"/>
        </a:p>
      </dgm:t>
    </dgm:pt>
    <dgm:pt modelId="{CC931FC1-F465-44FF-80D9-DD751688C0EF}">
      <dgm:prSet phldrT="[Текст]" custT="1"/>
      <dgm:spPr/>
      <dgm:t>
        <a:bodyPr/>
        <a:lstStyle/>
        <a:p>
          <a:r>
            <a:rPr lang="ru-RU" sz="1200" b="1" dirty="0" smtClean="0"/>
            <a:t>высшее образование, здравоохранение</a:t>
          </a:r>
          <a:endParaRPr lang="ru-RU" sz="1200" b="1" dirty="0"/>
        </a:p>
      </dgm:t>
    </dgm:pt>
    <dgm:pt modelId="{C9C3941D-2600-4816-AF49-8732F93DC30A}" type="parTrans" cxnId="{6B0843BD-EF7B-4DAA-A1FE-5D5B943EC82A}">
      <dgm:prSet/>
      <dgm:spPr/>
      <dgm:t>
        <a:bodyPr/>
        <a:lstStyle/>
        <a:p>
          <a:endParaRPr lang="ru-RU"/>
        </a:p>
      </dgm:t>
    </dgm:pt>
    <dgm:pt modelId="{1AAEE1CD-12C3-4709-A6B7-42B4C8D2C01D}" type="sibTrans" cxnId="{6B0843BD-EF7B-4DAA-A1FE-5D5B943EC82A}">
      <dgm:prSet/>
      <dgm:spPr/>
      <dgm:t>
        <a:bodyPr/>
        <a:lstStyle/>
        <a:p>
          <a:endParaRPr lang="ru-RU"/>
        </a:p>
      </dgm:t>
    </dgm:pt>
    <dgm:pt modelId="{8CF974D8-5287-466E-8FCB-C731F9B49F16}">
      <dgm:prSet phldrT="[Текст]" custT="1"/>
      <dgm:spPr/>
      <dgm:t>
        <a:bodyPr/>
        <a:lstStyle/>
        <a:p>
          <a:r>
            <a:rPr lang="ru-RU" sz="1200" b="1" dirty="0" smtClean="0"/>
            <a:t>энергетика</a:t>
          </a:r>
          <a:endParaRPr lang="ru-RU" sz="1200" b="1" dirty="0"/>
        </a:p>
      </dgm:t>
    </dgm:pt>
    <dgm:pt modelId="{7623A670-256F-43BA-A8BF-E9BAE9DA0CE3}" type="parTrans" cxnId="{03D26971-534A-4776-9698-440FCFA28DC2}">
      <dgm:prSet/>
      <dgm:spPr/>
      <dgm:t>
        <a:bodyPr/>
        <a:lstStyle/>
        <a:p>
          <a:endParaRPr lang="ru-RU"/>
        </a:p>
      </dgm:t>
    </dgm:pt>
    <dgm:pt modelId="{28FBC593-239B-482E-90B9-FA0283A1A94F}" type="sibTrans" cxnId="{03D26971-534A-4776-9698-440FCFA28DC2}">
      <dgm:prSet/>
      <dgm:spPr/>
      <dgm:t>
        <a:bodyPr/>
        <a:lstStyle/>
        <a:p>
          <a:endParaRPr lang="ru-RU"/>
        </a:p>
      </dgm:t>
    </dgm:pt>
    <dgm:pt modelId="{594B41AA-4760-4E8F-8436-61B42BCB5753}">
      <dgm:prSet phldrT="[Текст]" custT="1"/>
      <dgm:spPr/>
      <dgm:t>
        <a:bodyPr/>
        <a:lstStyle/>
        <a:p>
          <a:r>
            <a:rPr lang="ru-RU" sz="1200" b="1" dirty="0" smtClean="0"/>
            <a:t>иные области на основании нормативных правовых актов Президента Российской Федерации или нормативных правовых актов Правительства Российской Федерации</a:t>
          </a:r>
          <a:endParaRPr lang="ru-RU" sz="1200" b="1" dirty="0"/>
        </a:p>
      </dgm:t>
    </dgm:pt>
    <dgm:pt modelId="{43262948-619D-4BBD-AD2C-4FCEE1492CE9}" type="parTrans" cxnId="{CDE22053-0C0F-4A74-A091-7C1E0DAB754E}">
      <dgm:prSet/>
      <dgm:spPr/>
      <dgm:t>
        <a:bodyPr/>
        <a:lstStyle/>
        <a:p>
          <a:endParaRPr lang="ru-RU"/>
        </a:p>
      </dgm:t>
    </dgm:pt>
    <dgm:pt modelId="{B075B1E3-CC4E-4532-9F1E-422444786383}" type="sibTrans" cxnId="{CDE22053-0C0F-4A74-A091-7C1E0DAB754E}">
      <dgm:prSet/>
      <dgm:spPr/>
      <dgm:t>
        <a:bodyPr/>
        <a:lstStyle/>
        <a:p>
          <a:endParaRPr lang="ru-RU"/>
        </a:p>
      </dgm:t>
    </dgm:pt>
    <dgm:pt modelId="{DF9C7E6E-6B2C-4345-B347-21DEF26676C7}">
      <dgm:prSet phldrT="[Текст]" custT="1"/>
      <dgm:spPr/>
      <dgm:t>
        <a:bodyPr/>
        <a:lstStyle/>
        <a:p>
          <a:r>
            <a:rPr lang="ru-RU" sz="1200" b="1" dirty="0" smtClean="0"/>
            <a:t>образование, здравоохранение, физическая культура и спорт</a:t>
          </a:r>
          <a:endParaRPr lang="ru-RU" sz="1200" b="1" dirty="0"/>
        </a:p>
      </dgm:t>
    </dgm:pt>
    <dgm:pt modelId="{6740C637-D6E6-47FA-9A9E-54DCE2EA32CB}" type="parTrans" cxnId="{5361C2AE-B9B5-4FEF-B0F5-57DE9041CCEB}">
      <dgm:prSet/>
      <dgm:spPr/>
      <dgm:t>
        <a:bodyPr/>
        <a:lstStyle/>
        <a:p>
          <a:endParaRPr lang="ru-RU"/>
        </a:p>
      </dgm:t>
    </dgm:pt>
    <dgm:pt modelId="{CA8FCC5B-F8D7-4A87-B4C3-09AE45ECA8B4}" type="sibTrans" cxnId="{5361C2AE-B9B5-4FEF-B0F5-57DE9041CCEB}">
      <dgm:prSet/>
      <dgm:spPr/>
      <dgm:t>
        <a:bodyPr/>
        <a:lstStyle/>
        <a:p>
          <a:endParaRPr lang="ru-RU"/>
        </a:p>
      </dgm:t>
    </dgm:pt>
    <dgm:pt modelId="{BFEF6E0C-AE9C-4493-A00A-D87FDBCF1F98}">
      <dgm:prSet phldrT="[Текст]"/>
      <dgm:spPr/>
      <dgm:t>
        <a:bodyPr/>
        <a:lstStyle/>
        <a:p>
          <a:endParaRPr lang="ru-RU" sz="1200" dirty="0"/>
        </a:p>
      </dgm:t>
    </dgm:pt>
    <dgm:pt modelId="{52675D14-105E-4E28-9B74-B272FB25B297}" type="parTrans" cxnId="{0690D6E2-E568-4A19-B73C-E0135CD8666B}">
      <dgm:prSet/>
      <dgm:spPr/>
      <dgm:t>
        <a:bodyPr/>
        <a:lstStyle/>
        <a:p>
          <a:endParaRPr lang="ru-RU"/>
        </a:p>
      </dgm:t>
    </dgm:pt>
    <dgm:pt modelId="{515E2DAD-D9A3-4CB8-9BC0-A98E5A71A8E9}" type="sibTrans" cxnId="{0690D6E2-E568-4A19-B73C-E0135CD8666B}">
      <dgm:prSet/>
      <dgm:spPr/>
      <dgm:t>
        <a:bodyPr/>
        <a:lstStyle/>
        <a:p>
          <a:endParaRPr lang="ru-RU"/>
        </a:p>
      </dgm:t>
    </dgm:pt>
    <dgm:pt modelId="{6F363F80-8069-4887-9572-324D5C080211}">
      <dgm:prSet phldrT="[Текст]" custT="1"/>
      <dgm:spPr/>
      <dgm:t>
        <a:bodyPr/>
        <a:lstStyle/>
        <a:p>
          <a:r>
            <a:rPr lang="ru-RU" sz="1200" b="1" dirty="0" smtClean="0"/>
            <a:t>иные области в соответствии с полномочиями субъектов Российской Федерации (особо охраняемые природные территории и др.)</a:t>
          </a:r>
          <a:endParaRPr lang="ru-RU" sz="1200" b="1" dirty="0"/>
        </a:p>
      </dgm:t>
    </dgm:pt>
    <dgm:pt modelId="{74105B99-4061-49E9-B8E0-EF4C3AB6A208}" type="parTrans" cxnId="{5D581438-0492-443C-8AB2-F93D9F1DE43D}">
      <dgm:prSet/>
      <dgm:spPr/>
      <dgm:t>
        <a:bodyPr/>
        <a:lstStyle/>
        <a:p>
          <a:endParaRPr lang="ru-RU"/>
        </a:p>
      </dgm:t>
    </dgm:pt>
    <dgm:pt modelId="{7D30195C-A26E-4DDE-956F-996065ECBCE9}" type="sibTrans" cxnId="{5D581438-0492-443C-8AB2-F93D9F1DE43D}">
      <dgm:prSet/>
      <dgm:spPr/>
      <dgm:t>
        <a:bodyPr/>
        <a:lstStyle/>
        <a:p>
          <a:endParaRPr lang="ru-RU"/>
        </a:p>
      </dgm:t>
    </dgm:pt>
    <dgm:pt modelId="{A5E25853-32F0-47F3-9466-096B2105C907}">
      <dgm:prSet phldrT="[Текст]"/>
      <dgm:spPr/>
      <dgm:t>
        <a:bodyPr/>
        <a:lstStyle/>
        <a:p>
          <a:r>
            <a:rPr lang="ru-RU" b="1" dirty="0" smtClean="0"/>
            <a:t>образование, здравоохранение, физическая культура и массовый спорт</a:t>
          </a:r>
          <a:endParaRPr lang="ru-RU" b="1" dirty="0"/>
        </a:p>
      </dgm:t>
    </dgm:pt>
    <dgm:pt modelId="{EFCD54A9-185E-4084-9D51-FB9A26BB6498}" type="parTrans" cxnId="{ECB314E5-508B-4671-B52C-38BA03C21255}">
      <dgm:prSet/>
      <dgm:spPr/>
      <dgm:t>
        <a:bodyPr/>
        <a:lstStyle/>
        <a:p>
          <a:endParaRPr lang="ru-RU"/>
        </a:p>
      </dgm:t>
    </dgm:pt>
    <dgm:pt modelId="{531451B0-6DFC-452C-A477-6802ACF2354D}" type="sibTrans" cxnId="{ECB314E5-508B-4671-B52C-38BA03C21255}">
      <dgm:prSet/>
      <dgm:spPr/>
      <dgm:t>
        <a:bodyPr/>
        <a:lstStyle/>
        <a:p>
          <a:endParaRPr lang="ru-RU"/>
        </a:p>
      </dgm:t>
    </dgm:pt>
    <dgm:pt modelId="{740A4821-0810-42BD-9366-9FC8B98E09B0}">
      <dgm:prSet/>
      <dgm:spPr/>
      <dgm:t>
        <a:bodyPr/>
        <a:lstStyle/>
        <a:p>
          <a:endParaRPr lang="ru-RU" dirty="0"/>
        </a:p>
      </dgm:t>
    </dgm:pt>
    <dgm:pt modelId="{3065981D-ED3E-49CC-8976-3C944192C04D}" type="parTrans" cxnId="{6BC2F886-99BC-4401-91B8-A019F9E627B3}">
      <dgm:prSet/>
      <dgm:spPr/>
      <dgm:t>
        <a:bodyPr/>
        <a:lstStyle/>
        <a:p>
          <a:endParaRPr lang="ru-RU"/>
        </a:p>
      </dgm:t>
    </dgm:pt>
    <dgm:pt modelId="{5BBEEDC1-0C9B-42BB-8282-DB26C75D1B22}" type="sibTrans" cxnId="{6BC2F886-99BC-4401-91B8-A019F9E627B3}">
      <dgm:prSet/>
      <dgm:spPr/>
      <dgm:t>
        <a:bodyPr/>
        <a:lstStyle/>
        <a:p>
          <a:endParaRPr lang="ru-RU"/>
        </a:p>
      </dgm:t>
    </dgm:pt>
    <dgm:pt modelId="{50CBF706-754B-4839-8D53-0BCD1CA11D64}">
      <dgm:prSet phldrT="[Текст]"/>
      <dgm:spPr/>
      <dgm:t>
        <a:bodyPr/>
        <a:lstStyle/>
        <a:p>
          <a:r>
            <a:rPr lang="ru-RU" b="1" dirty="0" smtClean="0"/>
            <a:t>утилизация и переработка бытовых и промышленных отходов</a:t>
          </a:r>
          <a:endParaRPr lang="ru-RU" b="1" dirty="0"/>
        </a:p>
      </dgm:t>
    </dgm:pt>
    <dgm:pt modelId="{FDA60A00-2BD1-424E-B862-7AE732B5666C}" type="parTrans" cxnId="{98FADB28-2A47-46CF-A334-20FBED851E96}">
      <dgm:prSet/>
      <dgm:spPr/>
      <dgm:t>
        <a:bodyPr/>
        <a:lstStyle/>
        <a:p>
          <a:endParaRPr lang="ru-RU"/>
        </a:p>
      </dgm:t>
    </dgm:pt>
    <dgm:pt modelId="{CC705788-5B9E-4D90-9DD1-6B80C9049825}" type="sibTrans" cxnId="{98FADB28-2A47-46CF-A334-20FBED851E96}">
      <dgm:prSet/>
      <dgm:spPr/>
      <dgm:t>
        <a:bodyPr/>
        <a:lstStyle/>
        <a:p>
          <a:endParaRPr lang="ru-RU"/>
        </a:p>
      </dgm:t>
    </dgm:pt>
    <dgm:pt modelId="{EA22225F-12A8-4298-A8E5-FCDF59859EAB}">
      <dgm:prSet phldrT="[Текст]"/>
      <dgm:spPr/>
      <dgm:t>
        <a:bodyPr/>
        <a:lstStyle/>
        <a:p>
          <a:r>
            <a:rPr lang="ru-RU" b="1" dirty="0" smtClean="0"/>
            <a:t>иные области в связи с решением вопросов местного значения муниципального района</a:t>
          </a:r>
          <a:endParaRPr lang="ru-RU" b="1" dirty="0"/>
        </a:p>
      </dgm:t>
    </dgm:pt>
    <dgm:pt modelId="{7D67BF23-2166-42A0-8EBC-FE530DB7E48D}" type="parTrans" cxnId="{C0BF1988-5305-4B78-949B-205287C741B4}">
      <dgm:prSet/>
      <dgm:spPr/>
      <dgm:t>
        <a:bodyPr/>
        <a:lstStyle/>
        <a:p>
          <a:endParaRPr lang="ru-RU"/>
        </a:p>
      </dgm:t>
    </dgm:pt>
    <dgm:pt modelId="{15657F0B-9217-4238-AEF2-0B789DACA84D}" type="sibTrans" cxnId="{C0BF1988-5305-4B78-949B-205287C741B4}">
      <dgm:prSet/>
      <dgm:spPr/>
      <dgm:t>
        <a:bodyPr/>
        <a:lstStyle/>
        <a:p>
          <a:endParaRPr lang="ru-RU"/>
        </a:p>
      </dgm:t>
    </dgm:pt>
    <dgm:pt modelId="{4D6ACB76-86D4-4DA3-AEE8-A9C12383659F}" type="pres">
      <dgm:prSet presAssocID="{D3F6F443-B21E-416F-8DF3-20AE6B82AC6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F50F354-E378-46D9-AC81-910922013ABA}" type="pres">
      <dgm:prSet presAssocID="{B7C1EB34-3A06-440E-8CAE-6D6CD8AA7694}" presName="composite" presStyleCnt="0"/>
      <dgm:spPr/>
    </dgm:pt>
    <dgm:pt modelId="{0A4ACAC6-A847-462E-A31B-43D33EF62D42}" type="pres">
      <dgm:prSet presAssocID="{B7C1EB34-3A06-440E-8CAE-6D6CD8AA7694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6C830E-FD3D-4340-B7C3-134A0624052E}" type="pres">
      <dgm:prSet presAssocID="{B7C1EB34-3A06-440E-8CAE-6D6CD8AA7694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6A2694-32C7-4591-8C78-B18319F7A376}" type="pres">
      <dgm:prSet presAssocID="{91DBF68F-0248-489C-BAA9-F1E55C6C1722}" presName="sp" presStyleCnt="0"/>
      <dgm:spPr/>
    </dgm:pt>
    <dgm:pt modelId="{4335EB5C-11C9-4FED-ABE1-ED50A9ACDE29}" type="pres">
      <dgm:prSet presAssocID="{C9102C51-50A9-4ED6-8A74-3C3E8AF9B608}" presName="composite" presStyleCnt="0"/>
      <dgm:spPr/>
    </dgm:pt>
    <dgm:pt modelId="{A34DBD8D-AAC2-46AF-8A1D-A612F2B101E0}" type="pres">
      <dgm:prSet presAssocID="{C9102C51-50A9-4ED6-8A74-3C3E8AF9B608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4C1F63-9D9B-4D5B-94D4-17FDAB8C7E5E}" type="pres">
      <dgm:prSet presAssocID="{C9102C51-50A9-4ED6-8A74-3C3E8AF9B608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93D2B0-A7BC-4B9E-A3ED-93073B474235}" type="pres">
      <dgm:prSet presAssocID="{0980007D-9754-48DB-9125-4766FA72A4EE}" presName="sp" presStyleCnt="0"/>
      <dgm:spPr/>
    </dgm:pt>
    <dgm:pt modelId="{D676D0D4-020E-424D-930C-EAF72429CE39}" type="pres">
      <dgm:prSet presAssocID="{52FE16DB-BDC8-4EC8-A7B5-E0CC743CA57B}" presName="composite" presStyleCnt="0"/>
      <dgm:spPr/>
    </dgm:pt>
    <dgm:pt modelId="{CDBD710A-4887-4210-95C6-C6A8D003EBC2}" type="pres">
      <dgm:prSet presAssocID="{52FE16DB-BDC8-4EC8-A7B5-E0CC743CA57B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B5CD25-A788-4182-9100-CD1AB5B6DC0B}" type="pres">
      <dgm:prSet presAssocID="{52FE16DB-BDC8-4EC8-A7B5-E0CC743CA57B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997D93-B808-4A9E-9769-58ECC4ED324A}" srcId="{C9102C51-50A9-4ED6-8A74-3C3E8AF9B608}" destId="{2019F6C5-FCFC-4290-B5A4-8A24E1E034E5}" srcOrd="1" destOrd="0" parTransId="{6DC28C32-44E8-4A4F-BB91-6042CDD86013}" sibTransId="{5D1D3DE5-14E0-4A95-A555-938790FFFF8D}"/>
    <dgm:cxn modelId="{9F8AF0E3-09B1-449F-BE7F-B89C49FE7658}" type="presOf" srcId="{594B41AA-4760-4E8F-8436-61B42BCB5753}" destId="{EB6C830E-FD3D-4340-B7C3-134A0624052E}" srcOrd="0" destOrd="4" presId="urn:microsoft.com/office/officeart/2005/8/layout/chevron2"/>
    <dgm:cxn modelId="{6A717A59-62A1-41F8-9E42-1A800EF3B84C}" type="presOf" srcId="{D3F6F443-B21E-416F-8DF3-20AE6B82AC60}" destId="{4D6ACB76-86D4-4DA3-AEE8-A9C12383659F}" srcOrd="0" destOrd="0" presId="urn:microsoft.com/office/officeart/2005/8/layout/chevron2"/>
    <dgm:cxn modelId="{04CCDD70-597C-4714-8B38-027F2F16BF5D}" type="presOf" srcId="{6F363F80-8069-4887-9572-324D5C080211}" destId="{C64C1F63-9D9B-4D5B-94D4-17FDAB8C7E5E}" srcOrd="0" destOrd="3" presId="urn:microsoft.com/office/officeart/2005/8/layout/chevron2"/>
    <dgm:cxn modelId="{8135D300-A352-4CA6-90C5-B9049D879F58}" type="presOf" srcId="{EA22225F-12A8-4298-A8E5-FCDF59859EAB}" destId="{B6B5CD25-A788-4182-9100-CD1AB5B6DC0B}" srcOrd="0" destOrd="4" presId="urn:microsoft.com/office/officeart/2005/8/layout/chevron2"/>
    <dgm:cxn modelId="{EDAF8EB1-B177-4DDB-A34B-ACCCF832536E}" type="presOf" srcId="{A5E25853-32F0-47F3-9466-096B2105C907}" destId="{B6B5CD25-A788-4182-9100-CD1AB5B6DC0B}" srcOrd="0" destOrd="2" presId="urn:microsoft.com/office/officeart/2005/8/layout/chevron2"/>
    <dgm:cxn modelId="{0776A65E-60F5-4710-9C67-7815AF550E7D}" srcId="{D3F6F443-B21E-416F-8DF3-20AE6B82AC60}" destId="{52FE16DB-BDC8-4EC8-A7B5-E0CC743CA57B}" srcOrd="2" destOrd="0" parTransId="{95388355-3DA8-4603-BE91-496C5A0887E8}" sibTransId="{0D004E17-B090-45E6-BA49-787DE03FB8E7}"/>
    <dgm:cxn modelId="{6B0843BD-EF7B-4DAA-A1FE-5D5B943EC82A}" srcId="{B7C1EB34-3A06-440E-8CAE-6D6CD8AA7694}" destId="{CC931FC1-F465-44FF-80D9-DD751688C0EF}" srcOrd="3" destOrd="0" parTransId="{C9C3941D-2600-4816-AF49-8732F93DC30A}" sibTransId="{1AAEE1CD-12C3-4709-A6B7-42B4C8D2C01D}"/>
    <dgm:cxn modelId="{E8BDBF33-AF7D-42CC-A0A7-45C5A7991189}" type="presOf" srcId="{B7C1EB34-3A06-440E-8CAE-6D6CD8AA7694}" destId="{0A4ACAC6-A847-462E-A31B-43D33EF62D42}" srcOrd="0" destOrd="0" presId="urn:microsoft.com/office/officeart/2005/8/layout/chevron2"/>
    <dgm:cxn modelId="{CDE22053-0C0F-4A74-A091-7C1E0DAB754E}" srcId="{B7C1EB34-3A06-440E-8CAE-6D6CD8AA7694}" destId="{594B41AA-4760-4E8F-8436-61B42BCB5753}" srcOrd="4" destOrd="0" parTransId="{43262948-619D-4BBD-AD2C-4FCEE1492CE9}" sibTransId="{B075B1E3-CC4E-4532-9F1E-422444786383}"/>
    <dgm:cxn modelId="{5D581438-0492-443C-8AB2-F93D9F1DE43D}" srcId="{C9102C51-50A9-4ED6-8A74-3C3E8AF9B608}" destId="{6F363F80-8069-4887-9572-324D5C080211}" srcOrd="3" destOrd="0" parTransId="{74105B99-4061-49E9-B8E0-EF4C3AB6A208}" sibTransId="{7D30195C-A26E-4DDE-956F-996065ECBCE9}"/>
    <dgm:cxn modelId="{FDA47304-B90F-4BAA-B252-4FAF4E78AE84}" type="presOf" srcId="{52FE16DB-BDC8-4EC8-A7B5-E0CC743CA57B}" destId="{CDBD710A-4887-4210-95C6-C6A8D003EBC2}" srcOrd="0" destOrd="0" presId="urn:microsoft.com/office/officeart/2005/8/layout/chevron2"/>
    <dgm:cxn modelId="{0690D6E2-E568-4A19-B73C-E0135CD8666B}" srcId="{C9102C51-50A9-4ED6-8A74-3C3E8AF9B608}" destId="{BFEF6E0C-AE9C-4493-A00A-D87FDBCF1F98}" srcOrd="4" destOrd="0" parTransId="{52675D14-105E-4E28-9B74-B272FB25B297}" sibTransId="{515E2DAD-D9A3-4CB8-9BC0-A98E5A71A8E9}"/>
    <dgm:cxn modelId="{0D224C9B-320B-4776-9963-39FB361FED00}" type="presOf" srcId="{3B304B61-A0E5-424F-9350-86A36A536A05}" destId="{B6B5CD25-A788-4182-9100-CD1AB5B6DC0B}" srcOrd="0" destOrd="1" presId="urn:microsoft.com/office/officeart/2005/8/layout/chevron2"/>
    <dgm:cxn modelId="{33F2FD3A-CD14-45AD-9915-1C3E6FC0AD4D}" srcId="{B7C1EB34-3A06-440E-8CAE-6D6CD8AA7694}" destId="{8BD9BFE4-8BCB-48A4-9441-317FA4239F91}" srcOrd="1" destOrd="0" parTransId="{AA5AA3E0-5455-4A1A-8C60-7C8F1025935B}" sibTransId="{6BFAF17D-A083-44FF-A83C-5623B5385195}"/>
    <dgm:cxn modelId="{5361C2AE-B9B5-4FEF-B0F5-57DE9041CCEB}" srcId="{C9102C51-50A9-4ED6-8A74-3C3E8AF9B608}" destId="{DF9C7E6E-6B2C-4345-B347-21DEF26676C7}" srcOrd="2" destOrd="0" parTransId="{6740C637-D6E6-47FA-9A9E-54DCE2EA32CB}" sibTransId="{CA8FCC5B-F8D7-4A87-B4C3-09AE45ECA8B4}"/>
    <dgm:cxn modelId="{DB2030C5-A28E-43EB-8342-36BDB6AAC9CE}" srcId="{C9102C51-50A9-4ED6-8A74-3C3E8AF9B608}" destId="{5A2A4E28-28A5-41DB-84B7-E01F2D527D8E}" srcOrd="0" destOrd="0" parTransId="{C86D68AA-56E1-45CB-9CC3-6B63D932B092}" sibTransId="{293A4BAD-3E0B-4AED-BA10-6747F7F6F40A}"/>
    <dgm:cxn modelId="{351B1C8A-110E-4E99-B4E1-03F96C89CED6}" type="presOf" srcId="{CC931FC1-F465-44FF-80D9-DD751688C0EF}" destId="{EB6C830E-FD3D-4340-B7C3-134A0624052E}" srcOrd="0" destOrd="3" presId="urn:microsoft.com/office/officeart/2005/8/layout/chevron2"/>
    <dgm:cxn modelId="{9B33C48B-47FB-4571-BCF1-4E0571BEC333}" type="presOf" srcId="{9CA62EC2-D2F0-4991-B0E8-5000AE6D85C2}" destId="{B6B5CD25-A788-4182-9100-CD1AB5B6DC0B}" srcOrd="0" destOrd="0" presId="urn:microsoft.com/office/officeart/2005/8/layout/chevron2"/>
    <dgm:cxn modelId="{C0BF1988-5305-4B78-949B-205287C741B4}" srcId="{52FE16DB-BDC8-4EC8-A7B5-E0CC743CA57B}" destId="{EA22225F-12A8-4298-A8E5-FCDF59859EAB}" srcOrd="4" destOrd="0" parTransId="{7D67BF23-2166-42A0-8EBC-FE530DB7E48D}" sibTransId="{15657F0B-9217-4238-AEF2-0B789DACA84D}"/>
    <dgm:cxn modelId="{A0634A86-A745-4653-8F35-8059764838C9}" srcId="{D3F6F443-B21E-416F-8DF3-20AE6B82AC60}" destId="{C9102C51-50A9-4ED6-8A74-3C3E8AF9B608}" srcOrd="1" destOrd="0" parTransId="{AACFC37B-749E-4DB3-BE0B-9FA7837680D7}" sibTransId="{0980007D-9754-48DB-9125-4766FA72A4EE}"/>
    <dgm:cxn modelId="{DB1AE20F-203D-4CA2-BD0E-E138BD13A75C}" type="presOf" srcId="{8BD9BFE4-8BCB-48A4-9441-317FA4239F91}" destId="{EB6C830E-FD3D-4340-B7C3-134A0624052E}" srcOrd="0" destOrd="1" presId="urn:microsoft.com/office/officeart/2005/8/layout/chevron2"/>
    <dgm:cxn modelId="{DB72B36C-11C1-421E-BF2B-4083EB5B3ED1}" type="presOf" srcId="{C9102C51-50A9-4ED6-8A74-3C3E8AF9B608}" destId="{A34DBD8D-AAC2-46AF-8A1D-A612F2B101E0}" srcOrd="0" destOrd="0" presId="urn:microsoft.com/office/officeart/2005/8/layout/chevron2"/>
    <dgm:cxn modelId="{CC516F94-8C5F-4A8C-87C9-F9A57B73AA6F}" type="presOf" srcId="{FCAA108A-EB22-49A1-A671-F9E056E6EF92}" destId="{EB6C830E-FD3D-4340-B7C3-134A0624052E}" srcOrd="0" destOrd="0" presId="urn:microsoft.com/office/officeart/2005/8/layout/chevron2"/>
    <dgm:cxn modelId="{BAD382F7-7BE9-4917-836A-B5575AA78C77}" srcId="{52FE16DB-BDC8-4EC8-A7B5-E0CC743CA57B}" destId="{9CA62EC2-D2F0-4991-B0E8-5000AE6D85C2}" srcOrd="0" destOrd="0" parTransId="{59520058-90C7-4634-9435-A3C7D877CB62}" sibTransId="{A76E36BB-8CCF-482B-BC35-3C7797713B86}"/>
    <dgm:cxn modelId="{98FADB28-2A47-46CF-A334-20FBED851E96}" srcId="{52FE16DB-BDC8-4EC8-A7B5-E0CC743CA57B}" destId="{50CBF706-754B-4839-8D53-0BCD1CA11D64}" srcOrd="3" destOrd="0" parTransId="{FDA60A00-2BD1-424E-B862-7AE732B5666C}" sibTransId="{CC705788-5B9E-4D90-9DD1-6B80C9049825}"/>
    <dgm:cxn modelId="{946CCAE3-5C13-4BA0-A486-AD9DF8185F7A}" type="presOf" srcId="{BFEF6E0C-AE9C-4493-A00A-D87FDBCF1F98}" destId="{C64C1F63-9D9B-4D5B-94D4-17FDAB8C7E5E}" srcOrd="0" destOrd="4" presId="urn:microsoft.com/office/officeart/2005/8/layout/chevron2"/>
    <dgm:cxn modelId="{8DCC93AD-C39C-40AE-8BE7-F16D6E4A1298}" type="presOf" srcId="{2019F6C5-FCFC-4290-B5A4-8A24E1E034E5}" destId="{C64C1F63-9D9B-4D5B-94D4-17FDAB8C7E5E}" srcOrd="0" destOrd="1" presId="urn:microsoft.com/office/officeart/2005/8/layout/chevron2"/>
    <dgm:cxn modelId="{03D26971-534A-4776-9698-440FCFA28DC2}" srcId="{B7C1EB34-3A06-440E-8CAE-6D6CD8AA7694}" destId="{8CF974D8-5287-466E-8FCB-C731F9B49F16}" srcOrd="2" destOrd="0" parTransId="{7623A670-256F-43BA-A8BF-E9BAE9DA0CE3}" sibTransId="{28FBC593-239B-482E-90B9-FA0283A1A94F}"/>
    <dgm:cxn modelId="{8145E9BB-9A35-446A-847D-464580B4ACBB}" srcId="{D3F6F443-B21E-416F-8DF3-20AE6B82AC60}" destId="{B7C1EB34-3A06-440E-8CAE-6D6CD8AA7694}" srcOrd="0" destOrd="0" parTransId="{4C2474B1-44C4-4BED-BA4C-AB20B188F650}" sibTransId="{91DBF68F-0248-489C-BAA9-F1E55C6C1722}"/>
    <dgm:cxn modelId="{ECB314E5-508B-4671-B52C-38BA03C21255}" srcId="{52FE16DB-BDC8-4EC8-A7B5-E0CC743CA57B}" destId="{A5E25853-32F0-47F3-9466-096B2105C907}" srcOrd="2" destOrd="0" parTransId="{EFCD54A9-185E-4084-9D51-FB9A26BB6498}" sibTransId="{531451B0-6DFC-452C-A477-6802ACF2354D}"/>
    <dgm:cxn modelId="{6BC2F886-99BC-4401-91B8-A019F9E627B3}" srcId="{52FE16DB-BDC8-4EC8-A7B5-E0CC743CA57B}" destId="{740A4821-0810-42BD-9366-9FC8B98E09B0}" srcOrd="5" destOrd="0" parTransId="{3065981D-ED3E-49CC-8976-3C944192C04D}" sibTransId="{5BBEEDC1-0C9B-42BB-8282-DB26C75D1B22}"/>
    <dgm:cxn modelId="{8EBF88CA-4655-4CDD-B00A-7ECB02745C9B}" srcId="{B7C1EB34-3A06-440E-8CAE-6D6CD8AA7694}" destId="{FCAA108A-EB22-49A1-A671-F9E056E6EF92}" srcOrd="0" destOrd="0" parTransId="{2305D90F-4CC0-4D00-9F2C-BC911482CA60}" sibTransId="{D19BD036-F277-4723-A153-E95E5FCFBF83}"/>
    <dgm:cxn modelId="{6CAC3D6F-8FCE-4A75-9EF1-7B15F0E74938}" type="presOf" srcId="{740A4821-0810-42BD-9366-9FC8B98E09B0}" destId="{B6B5CD25-A788-4182-9100-CD1AB5B6DC0B}" srcOrd="0" destOrd="5" presId="urn:microsoft.com/office/officeart/2005/8/layout/chevron2"/>
    <dgm:cxn modelId="{B4CF45B7-503D-4F3B-B235-A573C70CAF4D}" type="presOf" srcId="{50CBF706-754B-4839-8D53-0BCD1CA11D64}" destId="{B6B5CD25-A788-4182-9100-CD1AB5B6DC0B}" srcOrd="0" destOrd="3" presId="urn:microsoft.com/office/officeart/2005/8/layout/chevron2"/>
    <dgm:cxn modelId="{E6AA8CAD-6C86-400B-AE90-726BCD5D0943}" srcId="{52FE16DB-BDC8-4EC8-A7B5-E0CC743CA57B}" destId="{3B304B61-A0E5-424F-9350-86A36A536A05}" srcOrd="1" destOrd="0" parTransId="{38372AD0-59A7-4DB4-9598-26DCAAD0C43E}" sibTransId="{E57477C7-5381-4EB9-A393-95F095CE7B5E}"/>
    <dgm:cxn modelId="{AD9A5B9F-D71A-451D-9513-22A83E819C34}" type="presOf" srcId="{DF9C7E6E-6B2C-4345-B347-21DEF26676C7}" destId="{C64C1F63-9D9B-4D5B-94D4-17FDAB8C7E5E}" srcOrd="0" destOrd="2" presId="urn:microsoft.com/office/officeart/2005/8/layout/chevron2"/>
    <dgm:cxn modelId="{EC5C22FE-E6B7-4FA7-8471-A2870CED0717}" type="presOf" srcId="{5A2A4E28-28A5-41DB-84B7-E01F2D527D8E}" destId="{C64C1F63-9D9B-4D5B-94D4-17FDAB8C7E5E}" srcOrd="0" destOrd="0" presId="urn:microsoft.com/office/officeart/2005/8/layout/chevron2"/>
    <dgm:cxn modelId="{51D94244-F510-4FD2-82C9-9CBBA4203991}" type="presOf" srcId="{8CF974D8-5287-466E-8FCB-C731F9B49F16}" destId="{EB6C830E-FD3D-4340-B7C3-134A0624052E}" srcOrd="0" destOrd="2" presId="urn:microsoft.com/office/officeart/2005/8/layout/chevron2"/>
    <dgm:cxn modelId="{A69D6C87-BA26-49F3-A325-F32106EF1DC8}" type="presParOf" srcId="{4D6ACB76-86D4-4DA3-AEE8-A9C12383659F}" destId="{0F50F354-E378-46D9-AC81-910922013ABA}" srcOrd="0" destOrd="0" presId="urn:microsoft.com/office/officeart/2005/8/layout/chevron2"/>
    <dgm:cxn modelId="{58B4D4FA-4503-4932-BE41-285F5C1EDD7B}" type="presParOf" srcId="{0F50F354-E378-46D9-AC81-910922013ABA}" destId="{0A4ACAC6-A847-462E-A31B-43D33EF62D42}" srcOrd="0" destOrd="0" presId="urn:microsoft.com/office/officeart/2005/8/layout/chevron2"/>
    <dgm:cxn modelId="{DFF538BD-BF0B-49FA-8D62-A800D86143B2}" type="presParOf" srcId="{0F50F354-E378-46D9-AC81-910922013ABA}" destId="{EB6C830E-FD3D-4340-B7C3-134A0624052E}" srcOrd="1" destOrd="0" presId="urn:microsoft.com/office/officeart/2005/8/layout/chevron2"/>
    <dgm:cxn modelId="{F5092F2B-CE07-4818-9AC2-AC40995E9AFC}" type="presParOf" srcId="{4D6ACB76-86D4-4DA3-AEE8-A9C12383659F}" destId="{AB6A2694-32C7-4591-8C78-B18319F7A376}" srcOrd="1" destOrd="0" presId="urn:microsoft.com/office/officeart/2005/8/layout/chevron2"/>
    <dgm:cxn modelId="{7B0FBB7D-AD87-4A0B-8886-D95257FBE27C}" type="presParOf" srcId="{4D6ACB76-86D4-4DA3-AEE8-A9C12383659F}" destId="{4335EB5C-11C9-4FED-ABE1-ED50A9ACDE29}" srcOrd="2" destOrd="0" presId="urn:microsoft.com/office/officeart/2005/8/layout/chevron2"/>
    <dgm:cxn modelId="{EAF5E765-6931-4338-9AFA-ED62E7FF8DFF}" type="presParOf" srcId="{4335EB5C-11C9-4FED-ABE1-ED50A9ACDE29}" destId="{A34DBD8D-AAC2-46AF-8A1D-A612F2B101E0}" srcOrd="0" destOrd="0" presId="urn:microsoft.com/office/officeart/2005/8/layout/chevron2"/>
    <dgm:cxn modelId="{844D6CB3-65D3-43A1-8680-827BD4C04631}" type="presParOf" srcId="{4335EB5C-11C9-4FED-ABE1-ED50A9ACDE29}" destId="{C64C1F63-9D9B-4D5B-94D4-17FDAB8C7E5E}" srcOrd="1" destOrd="0" presId="urn:microsoft.com/office/officeart/2005/8/layout/chevron2"/>
    <dgm:cxn modelId="{E91EF651-221B-4B12-BD53-7D4B4219F26D}" type="presParOf" srcId="{4D6ACB76-86D4-4DA3-AEE8-A9C12383659F}" destId="{1593D2B0-A7BC-4B9E-A3ED-93073B474235}" srcOrd="3" destOrd="0" presId="urn:microsoft.com/office/officeart/2005/8/layout/chevron2"/>
    <dgm:cxn modelId="{77AB0ED1-2A2D-4F52-AF98-70990CB3B3B4}" type="presParOf" srcId="{4D6ACB76-86D4-4DA3-AEE8-A9C12383659F}" destId="{D676D0D4-020E-424D-930C-EAF72429CE39}" srcOrd="4" destOrd="0" presId="urn:microsoft.com/office/officeart/2005/8/layout/chevron2"/>
    <dgm:cxn modelId="{E1E02EBD-25D0-4D87-8C5F-F8E012D27B06}" type="presParOf" srcId="{D676D0D4-020E-424D-930C-EAF72429CE39}" destId="{CDBD710A-4887-4210-95C6-C6A8D003EBC2}" srcOrd="0" destOrd="0" presId="urn:microsoft.com/office/officeart/2005/8/layout/chevron2"/>
    <dgm:cxn modelId="{B6002B45-EB7B-497B-B32D-C26E857E6357}" type="presParOf" srcId="{D676D0D4-020E-424D-930C-EAF72429CE39}" destId="{B6B5CD25-A788-4182-9100-CD1AB5B6DC0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897C665-9C37-48E4-AA4F-515B3D0CA569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32D302A-1320-4275-901B-54B144071AED}">
      <dgm:prSet phldrT="[Текст]"/>
      <dgm:spPr/>
      <dgm:t>
        <a:bodyPr/>
        <a:lstStyle/>
        <a:p>
          <a:r>
            <a:rPr lang="ru-RU" dirty="0" smtClean="0"/>
            <a:t>Проект планировки территории</a:t>
          </a:r>
          <a:endParaRPr lang="ru-RU" dirty="0"/>
        </a:p>
      </dgm:t>
    </dgm:pt>
    <dgm:pt modelId="{F55E7551-B82B-46E4-8B36-C8C06806EB55}" type="parTrans" cxnId="{02495124-7CD0-4A56-88BF-9156801C6590}">
      <dgm:prSet/>
      <dgm:spPr/>
      <dgm:t>
        <a:bodyPr/>
        <a:lstStyle/>
        <a:p>
          <a:endParaRPr lang="ru-RU"/>
        </a:p>
      </dgm:t>
    </dgm:pt>
    <dgm:pt modelId="{2155DA07-A956-4552-A11E-58A983C1EC99}" type="sibTrans" cxnId="{02495124-7CD0-4A56-88BF-9156801C6590}">
      <dgm:prSet/>
      <dgm:spPr/>
      <dgm:t>
        <a:bodyPr/>
        <a:lstStyle/>
        <a:p>
          <a:endParaRPr lang="ru-RU"/>
        </a:p>
      </dgm:t>
    </dgm:pt>
    <dgm:pt modelId="{6C6B33CF-70EA-4600-9057-2D45A2CBE0F3}">
      <dgm:prSet phldrT="[Текст]" custT="1"/>
      <dgm:spPr/>
      <dgm:t>
        <a:bodyPr/>
        <a:lstStyle/>
        <a:p>
          <a:r>
            <a:rPr lang="ru-RU" sz="2000" dirty="0" smtClean="0"/>
            <a:t>выделение элементов планировочной структуры</a:t>
          </a:r>
          <a:endParaRPr lang="ru-RU" sz="2000" dirty="0"/>
        </a:p>
      </dgm:t>
    </dgm:pt>
    <dgm:pt modelId="{4BB98F27-C28A-4BC9-A0DF-B901ADD5BB71}" type="parTrans" cxnId="{080EE5D3-50FE-4596-8752-FC0D9E8BA65B}">
      <dgm:prSet/>
      <dgm:spPr/>
      <dgm:t>
        <a:bodyPr/>
        <a:lstStyle/>
        <a:p>
          <a:endParaRPr lang="ru-RU"/>
        </a:p>
      </dgm:t>
    </dgm:pt>
    <dgm:pt modelId="{02C24C9F-DD44-4DCB-B641-EE376A4CD48D}" type="sibTrans" cxnId="{080EE5D3-50FE-4596-8752-FC0D9E8BA65B}">
      <dgm:prSet/>
      <dgm:spPr/>
      <dgm:t>
        <a:bodyPr/>
        <a:lstStyle/>
        <a:p>
          <a:endParaRPr lang="ru-RU"/>
        </a:p>
      </dgm:t>
    </dgm:pt>
    <dgm:pt modelId="{668BE2CE-345A-4B52-8EBF-309308AB6AE2}">
      <dgm:prSet phldrT="[Текст]"/>
      <dgm:spPr/>
      <dgm:t>
        <a:bodyPr/>
        <a:lstStyle/>
        <a:p>
          <a:r>
            <a:rPr lang="ru-RU" dirty="0" smtClean="0"/>
            <a:t>Проект межевания территории</a:t>
          </a:r>
          <a:endParaRPr lang="ru-RU" dirty="0"/>
        </a:p>
      </dgm:t>
    </dgm:pt>
    <dgm:pt modelId="{F26C7BEC-7AC6-4656-BFAA-C8FB07C80A14}" type="parTrans" cxnId="{ECBCA8DD-AB6C-4A1B-8727-3A23953C8F92}">
      <dgm:prSet/>
      <dgm:spPr/>
      <dgm:t>
        <a:bodyPr/>
        <a:lstStyle/>
        <a:p>
          <a:endParaRPr lang="ru-RU"/>
        </a:p>
      </dgm:t>
    </dgm:pt>
    <dgm:pt modelId="{DCF107BB-1276-415B-8D4F-D9B656685CE7}" type="sibTrans" cxnId="{ECBCA8DD-AB6C-4A1B-8727-3A23953C8F92}">
      <dgm:prSet/>
      <dgm:spPr/>
      <dgm:t>
        <a:bodyPr/>
        <a:lstStyle/>
        <a:p>
          <a:endParaRPr lang="ru-RU"/>
        </a:p>
      </dgm:t>
    </dgm:pt>
    <dgm:pt modelId="{64217BCC-7700-40AB-A571-5708C08EB00F}">
      <dgm:prSet phldrT="[Текст]"/>
      <dgm:spPr/>
      <dgm:t>
        <a:bodyPr/>
        <a:lstStyle/>
        <a:p>
          <a:r>
            <a:rPr lang="ru-RU" dirty="0" smtClean="0"/>
            <a:t>определение местоположения границ образуемых и изменяемых земельных участков</a:t>
          </a:r>
          <a:endParaRPr lang="ru-RU" dirty="0"/>
        </a:p>
      </dgm:t>
    </dgm:pt>
    <dgm:pt modelId="{658F1A52-A3C2-4F01-A7AD-8930BBEC996D}" type="parTrans" cxnId="{97A77569-5D33-4AA3-8D5F-44758B8B537C}">
      <dgm:prSet/>
      <dgm:spPr/>
      <dgm:t>
        <a:bodyPr/>
        <a:lstStyle/>
        <a:p>
          <a:endParaRPr lang="ru-RU"/>
        </a:p>
      </dgm:t>
    </dgm:pt>
    <dgm:pt modelId="{7921B9B6-CB4B-4095-9C6E-CE79AEB96A57}" type="sibTrans" cxnId="{97A77569-5D33-4AA3-8D5F-44758B8B537C}">
      <dgm:prSet/>
      <dgm:spPr/>
      <dgm:t>
        <a:bodyPr/>
        <a:lstStyle/>
        <a:p>
          <a:endParaRPr lang="ru-RU"/>
        </a:p>
      </dgm:t>
    </dgm:pt>
    <dgm:pt modelId="{2D18A4BD-BD37-4A08-B800-7AB6F6FD7735}">
      <dgm:prSet phldrT="[Текст]"/>
      <dgm:spPr/>
      <dgm:t>
        <a:bodyPr/>
        <a:lstStyle/>
        <a:p>
          <a:r>
            <a:rPr lang="ru-RU" dirty="0" smtClean="0"/>
            <a:t>Градостроительный план земельного участка</a:t>
          </a:r>
          <a:endParaRPr lang="ru-RU" dirty="0"/>
        </a:p>
      </dgm:t>
    </dgm:pt>
    <dgm:pt modelId="{3416347C-DFB6-44EF-8B0C-88780F2B09DC}" type="parTrans" cxnId="{E8E5A6D9-0D59-4C19-A5E0-7C5BD7163C84}">
      <dgm:prSet/>
      <dgm:spPr/>
      <dgm:t>
        <a:bodyPr/>
        <a:lstStyle/>
        <a:p>
          <a:endParaRPr lang="ru-RU"/>
        </a:p>
      </dgm:t>
    </dgm:pt>
    <dgm:pt modelId="{6D759A7C-E157-48E1-9012-64EE38CEBE5A}" type="sibTrans" cxnId="{E8E5A6D9-0D59-4C19-A5E0-7C5BD7163C84}">
      <dgm:prSet/>
      <dgm:spPr/>
      <dgm:t>
        <a:bodyPr/>
        <a:lstStyle/>
        <a:p>
          <a:endParaRPr lang="ru-RU"/>
        </a:p>
      </dgm:t>
    </dgm:pt>
    <dgm:pt modelId="{9014B826-9BB4-4BD3-9285-1CBF9A8C8638}">
      <dgm:prSet phldrT="[Текст]"/>
      <dgm:spPr/>
      <dgm:t>
        <a:bodyPr/>
        <a:lstStyle/>
        <a:p>
          <a:r>
            <a:rPr lang="ru-RU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Информация, содержащая данные и сведения, необходимые для проектирования и строительства объекта капитального строительства</a:t>
          </a:r>
          <a:endParaRPr lang="ru-RU" dirty="0"/>
        </a:p>
      </dgm:t>
    </dgm:pt>
    <dgm:pt modelId="{308BC1CA-45A9-4361-AFBB-2AE65BF80653}" type="parTrans" cxnId="{B2FE0792-DC59-44AC-954D-A97529563A86}">
      <dgm:prSet/>
      <dgm:spPr/>
      <dgm:t>
        <a:bodyPr/>
        <a:lstStyle/>
        <a:p>
          <a:endParaRPr lang="ru-RU"/>
        </a:p>
      </dgm:t>
    </dgm:pt>
    <dgm:pt modelId="{59964671-7D90-4B2A-864F-815A2D9E1906}" type="sibTrans" cxnId="{B2FE0792-DC59-44AC-954D-A97529563A86}">
      <dgm:prSet/>
      <dgm:spPr/>
      <dgm:t>
        <a:bodyPr/>
        <a:lstStyle/>
        <a:p>
          <a:endParaRPr lang="ru-RU"/>
        </a:p>
      </dgm:t>
    </dgm:pt>
    <dgm:pt modelId="{2AEA8102-AD86-43F4-BEBC-D1AEF37F6CD2}">
      <dgm:prSet phldrT="[Текст]" custT="1"/>
      <dgm:spPr/>
      <dgm:t>
        <a:bodyPr/>
        <a:lstStyle/>
        <a:p>
          <a:r>
            <a:rPr lang="ru-RU" sz="2000" dirty="0" smtClean="0"/>
            <a:t>установление параметров планируемого развития элементов планировочной структуры</a:t>
          </a:r>
          <a:endParaRPr lang="ru-RU" sz="2000" dirty="0"/>
        </a:p>
      </dgm:t>
    </dgm:pt>
    <dgm:pt modelId="{165E4C72-69F4-47E4-BDD2-A966E56DE313}" type="parTrans" cxnId="{E06E3CDA-9D78-4C5E-96E5-8117B52D2C2A}">
      <dgm:prSet/>
      <dgm:spPr/>
      <dgm:t>
        <a:bodyPr/>
        <a:lstStyle/>
        <a:p>
          <a:endParaRPr lang="ru-RU"/>
        </a:p>
      </dgm:t>
    </dgm:pt>
    <dgm:pt modelId="{FB40E91A-8E85-4287-B4DB-896C1AED1C80}" type="sibTrans" cxnId="{E06E3CDA-9D78-4C5E-96E5-8117B52D2C2A}">
      <dgm:prSet/>
      <dgm:spPr/>
      <dgm:t>
        <a:bodyPr/>
        <a:lstStyle/>
        <a:p>
          <a:endParaRPr lang="ru-RU"/>
        </a:p>
      </dgm:t>
    </dgm:pt>
    <dgm:pt modelId="{86788667-42DF-4A5B-9A1B-C99926310472}">
      <dgm:prSet phldrT="[Текст]" custT="1"/>
      <dgm:spPr/>
      <dgm:t>
        <a:bodyPr/>
        <a:lstStyle/>
        <a:p>
          <a:r>
            <a:rPr lang="ru-RU" sz="2000" dirty="0" smtClean="0"/>
            <a:t>зон планируемого размещения объектов капитального строительства</a:t>
          </a:r>
          <a:endParaRPr lang="ru-RU" sz="2000" dirty="0"/>
        </a:p>
      </dgm:t>
    </dgm:pt>
    <dgm:pt modelId="{D8D538B4-E61D-407B-B3C0-6596150480EC}" type="parTrans" cxnId="{43E0BC4A-61E4-41F1-A3E5-3F3FE3D2B382}">
      <dgm:prSet/>
      <dgm:spPr/>
      <dgm:t>
        <a:bodyPr/>
        <a:lstStyle/>
        <a:p>
          <a:endParaRPr lang="ru-RU"/>
        </a:p>
      </dgm:t>
    </dgm:pt>
    <dgm:pt modelId="{E7CC82E3-8379-499B-80A6-8BC32C78F5A4}" type="sibTrans" cxnId="{43E0BC4A-61E4-41F1-A3E5-3F3FE3D2B382}">
      <dgm:prSet/>
      <dgm:spPr/>
      <dgm:t>
        <a:bodyPr/>
        <a:lstStyle/>
        <a:p>
          <a:endParaRPr lang="ru-RU"/>
        </a:p>
      </dgm:t>
    </dgm:pt>
    <dgm:pt modelId="{63C85EBD-ABA2-421C-968B-3D354E0F94BD}" type="pres">
      <dgm:prSet presAssocID="{7897C665-9C37-48E4-AA4F-515B3D0CA56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2BFCEB-7DB8-474E-B84A-6FCC09A49665}" type="pres">
      <dgm:prSet presAssocID="{D32D302A-1320-4275-901B-54B144071AED}" presName="composite" presStyleCnt="0"/>
      <dgm:spPr/>
    </dgm:pt>
    <dgm:pt modelId="{B5E616BB-81BC-4D92-9B6E-3BC25227C3D4}" type="pres">
      <dgm:prSet presAssocID="{D32D302A-1320-4275-901B-54B144071AED}" presName="parTx" presStyleLbl="alignNode1" presStyleIdx="0" presStyleCnt="3" custScaleX="114663" custScaleY="108947" custLinFactNeighborX="-15846" custLinFactNeighborY="-8690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AC197F-2AC1-4666-8FE0-82E6EDCC307F}" type="pres">
      <dgm:prSet presAssocID="{D32D302A-1320-4275-901B-54B144071AED}" presName="desTx" presStyleLbl="alignAccFollowNode1" presStyleIdx="0" presStyleCnt="3" custScaleY="1022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39D89F-A50A-43F3-B0D5-EAB2BEF17711}" type="pres">
      <dgm:prSet presAssocID="{2155DA07-A956-4552-A11E-58A983C1EC99}" presName="space" presStyleCnt="0"/>
      <dgm:spPr/>
    </dgm:pt>
    <dgm:pt modelId="{23FA7047-6A80-4ED3-AFD7-922B024E4D1B}" type="pres">
      <dgm:prSet presAssocID="{668BE2CE-345A-4B52-8EBF-309308AB6AE2}" presName="composite" presStyleCnt="0"/>
      <dgm:spPr/>
    </dgm:pt>
    <dgm:pt modelId="{C98C519B-1839-4B4A-A50A-B222CC7DCD98}" type="pres">
      <dgm:prSet presAssocID="{668BE2CE-345A-4B52-8EBF-309308AB6AE2}" presName="parTx" presStyleLbl="alignNode1" presStyleIdx="1" presStyleCnt="3" custLinFactNeighborX="574" custLinFactNeighborY="-9021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DB7B15-8DC3-4FC1-8383-FC08A4E1F693}" type="pres">
      <dgm:prSet presAssocID="{668BE2CE-345A-4B52-8EBF-309308AB6AE2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E833BD-DD66-4243-BF9F-8347D991A84A}" type="pres">
      <dgm:prSet presAssocID="{DCF107BB-1276-415B-8D4F-D9B656685CE7}" presName="space" presStyleCnt="0"/>
      <dgm:spPr/>
    </dgm:pt>
    <dgm:pt modelId="{E777269A-B085-469F-B1E8-90D4F2628AED}" type="pres">
      <dgm:prSet presAssocID="{2D18A4BD-BD37-4A08-B800-7AB6F6FD7735}" presName="composite" presStyleCnt="0"/>
      <dgm:spPr/>
    </dgm:pt>
    <dgm:pt modelId="{06FC7878-2833-4AB3-AB48-F8F4381A52D0}" type="pres">
      <dgm:prSet presAssocID="{2D18A4BD-BD37-4A08-B800-7AB6F6FD7735}" presName="parTx" presStyleLbl="alignNode1" presStyleIdx="2" presStyleCnt="3" custLinFactNeighborX="193" custLinFactNeighborY="-9021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CC23E7-39F7-46EC-8B2D-2E4399377B7E}" type="pres">
      <dgm:prSet presAssocID="{2D18A4BD-BD37-4A08-B800-7AB6F6FD7735}" presName="desTx" presStyleLbl="alignAccFollowNode1" presStyleIdx="2" presStyleCnt="3" custLinFactNeighborX="193" custLinFactNeighborY="4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80EE5D3-50FE-4596-8752-FC0D9E8BA65B}" srcId="{D32D302A-1320-4275-901B-54B144071AED}" destId="{6C6B33CF-70EA-4600-9057-2D45A2CBE0F3}" srcOrd="0" destOrd="0" parTransId="{4BB98F27-C28A-4BC9-A0DF-B901ADD5BB71}" sibTransId="{02C24C9F-DD44-4DCB-B641-EE376A4CD48D}"/>
    <dgm:cxn modelId="{90BCAABA-43C4-47C0-858D-F3598FA91B5B}" type="presOf" srcId="{2D18A4BD-BD37-4A08-B800-7AB6F6FD7735}" destId="{06FC7878-2833-4AB3-AB48-F8F4381A52D0}" srcOrd="0" destOrd="0" presId="urn:microsoft.com/office/officeart/2005/8/layout/hList1"/>
    <dgm:cxn modelId="{23737D80-1DCB-4371-B928-8ADB46AA6D24}" type="presOf" srcId="{D32D302A-1320-4275-901B-54B144071AED}" destId="{B5E616BB-81BC-4D92-9B6E-3BC25227C3D4}" srcOrd="0" destOrd="0" presId="urn:microsoft.com/office/officeart/2005/8/layout/hList1"/>
    <dgm:cxn modelId="{43E0BC4A-61E4-41F1-A3E5-3F3FE3D2B382}" srcId="{D32D302A-1320-4275-901B-54B144071AED}" destId="{86788667-42DF-4A5B-9A1B-C99926310472}" srcOrd="2" destOrd="0" parTransId="{D8D538B4-E61D-407B-B3C0-6596150480EC}" sibTransId="{E7CC82E3-8379-499B-80A6-8BC32C78F5A4}"/>
    <dgm:cxn modelId="{1A5EFB32-4883-4BA8-B6A0-F763BFE48C8B}" type="presOf" srcId="{7897C665-9C37-48E4-AA4F-515B3D0CA569}" destId="{63C85EBD-ABA2-421C-968B-3D354E0F94BD}" srcOrd="0" destOrd="0" presId="urn:microsoft.com/office/officeart/2005/8/layout/hList1"/>
    <dgm:cxn modelId="{69DB47D2-85B5-419E-A311-B0261813934B}" type="presOf" srcId="{6C6B33CF-70EA-4600-9057-2D45A2CBE0F3}" destId="{A4AC197F-2AC1-4666-8FE0-82E6EDCC307F}" srcOrd="0" destOrd="0" presId="urn:microsoft.com/office/officeart/2005/8/layout/hList1"/>
    <dgm:cxn modelId="{97A77569-5D33-4AA3-8D5F-44758B8B537C}" srcId="{668BE2CE-345A-4B52-8EBF-309308AB6AE2}" destId="{64217BCC-7700-40AB-A571-5708C08EB00F}" srcOrd="0" destOrd="0" parTransId="{658F1A52-A3C2-4F01-A7AD-8930BBEC996D}" sibTransId="{7921B9B6-CB4B-4095-9C6E-CE79AEB96A57}"/>
    <dgm:cxn modelId="{FB3BEF77-1368-4BF0-992F-A17F31086B0C}" type="presOf" srcId="{64217BCC-7700-40AB-A571-5708C08EB00F}" destId="{7DDB7B15-8DC3-4FC1-8383-FC08A4E1F693}" srcOrd="0" destOrd="0" presId="urn:microsoft.com/office/officeart/2005/8/layout/hList1"/>
    <dgm:cxn modelId="{E8E5A6D9-0D59-4C19-A5E0-7C5BD7163C84}" srcId="{7897C665-9C37-48E4-AA4F-515B3D0CA569}" destId="{2D18A4BD-BD37-4A08-B800-7AB6F6FD7735}" srcOrd="2" destOrd="0" parTransId="{3416347C-DFB6-44EF-8B0C-88780F2B09DC}" sibTransId="{6D759A7C-E157-48E1-9012-64EE38CEBE5A}"/>
    <dgm:cxn modelId="{02495124-7CD0-4A56-88BF-9156801C6590}" srcId="{7897C665-9C37-48E4-AA4F-515B3D0CA569}" destId="{D32D302A-1320-4275-901B-54B144071AED}" srcOrd="0" destOrd="0" parTransId="{F55E7551-B82B-46E4-8B36-C8C06806EB55}" sibTransId="{2155DA07-A956-4552-A11E-58A983C1EC99}"/>
    <dgm:cxn modelId="{83DF13D9-68EA-458A-AAAB-484D6C8DBD5E}" type="presOf" srcId="{9014B826-9BB4-4BD3-9285-1CBF9A8C8638}" destId="{D9CC23E7-39F7-46EC-8B2D-2E4399377B7E}" srcOrd="0" destOrd="0" presId="urn:microsoft.com/office/officeart/2005/8/layout/hList1"/>
    <dgm:cxn modelId="{B2FE0792-DC59-44AC-954D-A97529563A86}" srcId="{2D18A4BD-BD37-4A08-B800-7AB6F6FD7735}" destId="{9014B826-9BB4-4BD3-9285-1CBF9A8C8638}" srcOrd="0" destOrd="0" parTransId="{308BC1CA-45A9-4361-AFBB-2AE65BF80653}" sibTransId="{59964671-7D90-4B2A-864F-815A2D9E1906}"/>
    <dgm:cxn modelId="{D083B648-230F-4603-812E-BD0544638990}" type="presOf" srcId="{668BE2CE-345A-4B52-8EBF-309308AB6AE2}" destId="{C98C519B-1839-4B4A-A50A-B222CC7DCD98}" srcOrd="0" destOrd="0" presId="urn:microsoft.com/office/officeart/2005/8/layout/hList1"/>
    <dgm:cxn modelId="{C3B0375D-1FD0-4CB5-85FC-1D48C379F34D}" type="presOf" srcId="{86788667-42DF-4A5B-9A1B-C99926310472}" destId="{A4AC197F-2AC1-4666-8FE0-82E6EDCC307F}" srcOrd="0" destOrd="2" presId="urn:microsoft.com/office/officeart/2005/8/layout/hList1"/>
    <dgm:cxn modelId="{E06E3CDA-9D78-4C5E-96E5-8117B52D2C2A}" srcId="{D32D302A-1320-4275-901B-54B144071AED}" destId="{2AEA8102-AD86-43F4-BEBC-D1AEF37F6CD2}" srcOrd="1" destOrd="0" parTransId="{165E4C72-69F4-47E4-BDD2-A966E56DE313}" sibTransId="{FB40E91A-8E85-4287-B4DB-896C1AED1C80}"/>
    <dgm:cxn modelId="{ECBCA8DD-AB6C-4A1B-8727-3A23953C8F92}" srcId="{7897C665-9C37-48E4-AA4F-515B3D0CA569}" destId="{668BE2CE-345A-4B52-8EBF-309308AB6AE2}" srcOrd="1" destOrd="0" parTransId="{F26C7BEC-7AC6-4656-BFAA-C8FB07C80A14}" sibTransId="{DCF107BB-1276-415B-8D4F-D9B656685CE7}"/>
    <dgm:cxn modelId="{2F1D697A-AB9B-46BE-80C1-EFD0F9C726FD}" type="presOf" srcId="{2AEA8102-AD86-43F4-BEBC-D1AEF37F6CD2}" destId="{A4AC197F-2AC1-4666-8FE0-82E6EDCC307F}" srcOrd="0" destOrd="1" presId="urn:microsoft.com/office/officeart/2005/8/layout/hList1"/>
    <dgm:cxn modelId="{D0FF999C-7170-4A03-9EED-2B748067885C}" type="presParOf" srcId="{63C85EBD-ABA2-421C-968B-3D354E0F94BD}" destId="{252BFCEB-7DB8-474E-B84A-6FCC09A49665}" srcOrd="0" destOrd="0" presId="urn:microsoft.com/office/officeart/2005/8/layout/hList1"/>
    <dgm:cxn modelId="{23AA5A09-0D3A-45C6-9FEE-E82BB2131B75}" type="presParOf" srcId="{252BFCEB-7DB8-474E-B84A-6FCC09A49665}" destId="{B5E616BB-81BC-4D92-9B6E-3BC25227C3D4}" srcOrd="0" destOrd="0" presId="urn:microsoft.com/office/officeart/2005/8/layout/hList1"/>
    <dgm:cxn modelId="{5484573F-898A-4DD7-A0C6-820DB8A9944E}" type="presParOf" srcId="{252BFCEB-7DB8-474E-B84A-6FCC09A49665}" destId="{A4AC197F-2AC1-4666-8FE0-82E6EDCC307F}" srcOrd="1" destOrd="0" presId="urn:microsoft.com/office/officeart/2005/8/layout/hList1"/>
    <dgm:cxn modelId="{6E5244DC-0B3F-4B4D-951F-D6852C457E45}" type="presParOf" srcId="{63C85EBD-ABA2-421C-968B-3D354E0F94BD}" destId="{2239D89F-A50A-43F3-B0D5-EAB2BEF17711}" srcOrd="1" destOrd="0" presId="urn:microsoft.com/office/officeart/2005/8/layout/hList1"/>
    <dgm:cxn modelId="{743D08E0-9E0B-4797-B335-E3210A87E04C}" type="presParOf" srcId="{63C85EBD-ABA2-421C-968B-3D354E0F94BD}" destId="{23FA7047-6A80-4ED3-AFD7-922B024E4D1B}" srcOrd="2" destOrd="0" presId="urn:microsoft.com/office/officeart/2005/8/layout/hList1"/>
    <dgm:cxn modelId="{A23D7A08-D998-49D1-B075-6F6381784C27}" type="presParOf" srcId="{23FA7047-6A80-4ED3-AFD7-922B024E4D1B}" destId="{C98C519B-1839-4B4A-A50A-B222CC7DCD98}" srcOrd="0" destOrd="0" presId="urn:microsoft.com/office/officeart/2005/8/layout/hList1"/>
    <dgm:cxn modelId="{71068ADD-54CD-47F0-BB0B-2A5D568686E1}" type="presParOf" srcId="{23FA7047-6A80-4ED3-AFD7-922B024E4D1B}" destId="{7DDB7B15-8DC3-4FC1-8383-FC08A4E1F693}" srcOrd="1" destOrd="0" presId="urn:microsoft.com/office/officeart/2005/8/layout/hList1"/>
    <dgm:cxn modelId="{3A46199E-08E1-468A-9C84-3B709312414A}" type="presParOf" srcId="{63C85EBD-ABA2-421C-968B-3D354E0F94BD}" destId="{1AE833BD-DD66-4243-BF9F-8347D991A84A}" srcOrd="3" destOrd="0" presId="urn:microsoft.com/office/officeart/2005/8/layout/hList1"/>
    <dgm:cxn modelId="{3E00846E-3B09-4602-A345-FF2F1503BD09}" type="presParOf" srcId="{63C85EBD-ABA2-421C-968B-3D354E0F94BD}" destId="{E777269A-B085-469F-B1E8-90D4F2628AED}" srcOrd="4" destOrd="0" presId="urn:microsoft.com/office/officeart/2005/8/layout/hList1"/>
    <dgm:cxn modelId="{A8BF3B8E-F90E-4A82-B751-1439A80B5AFD}" type="presParOf" srcId="{E777269A-B085-469F-B1E8-90D4F2628AED}" destId="{06FC7878-2833-4AB3-AB48-F8F4381A52D0}" srcOrd="0" destOrd="0" presId="urn:microsoft.com/office/officeart/2005/8/layout/hList1"/>
    <dgm:cxn modelId="{072F6282-2378-4A9D-8D49-885F2DC9DAE6}" type="presParOf" srcId="{E777269A-B085-469F-B1E8-90D4F2628AED}" destId="{D9CC23E7-39F7-46EC-8B2D-2E4399377B7E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ACAC6-A847-462E-A31B-43D33EF62D42}">
      <dsp:nvSpPr>
        <dsp:cNvPr id="0" name=""/>
        <dsp:cNvSpPr/>
      </dsp:nvSpPr>
      <dsp:spPr>
        <a:xfrm rot="5400000">
          <a:off x="-297964" y="301806"/>
          <a:ext cx="1986429" cy="1390500"/>
        </a:xfrm>
        <a:prstGeom prst="chevron">
          <a:avLst/>
        </a:prstGeom>
        <a:solidFill>
          <a:srgbClr val="C00000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Российская Федерация</a:t>
          </a:r>
          <a:endParaRPr lang="ru-RU" sz="1300" kern="1200" dirty="0"/>
        </a:p>
      </dsp:txBody>
      <dsp:txXfrm rot="-5400000">
        <a:off x="1" y="699091"/>
        <a:ext cx="1390500" cy="595929"/>
      </dsp:txXfrm>
    </dsp:sp>
    <dsp:sp modelId="{EB6C830E-FD3D-4340-B7C3-134A0624052E}">
      <dsp:nvSpPr>
        <dsp:cNvPr id="0" name=""/>
        <dsp:cNvSpPr/>
      </dsp:nvSpPr>
      <dsp:spPr>
        <a:xfrm rot="5400000">
          <a:off x="5608865" y="-4214522"/>
          <a:ext cx="1291179" cy="97279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федеральный транспорт (железнодорожный, воздушный, морской, внутренний водный, трубопроводный транспорт), автомобильные дороги федерального значения</a:t>
          </a: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оборона страны и безопасность государства</a:t>
          </a: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энергетика</a:t>
          </a: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высшее образование, здравоохранение</a:t>
          </a: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иные области на основании нормативных правовых актов Президента Российской Федерации или нормативных правовых актов Правительства Российской Федерации</a:t>
          </a:r>
          <a:endParaRPr lang="ru-RU" sz="1200" b="1" kern="1200" dirty="0"/>
        </a:p>
      </dsp:txBody>
      <dsp:txXfrm rot="-5400000">
        <a:off x="1390500" y="66873"/>
        <a:ext cx="9664879" cy="1165119"/>
      </dsp:txXfrm>
    </dsp:sp>
    <dsp:sp modelId="{A34DBD8D-AAC2-46AF-8A1D-A612F2B101E0}">
      <dsp:nvSpPr>
        <dsp:cNvPr id="0" name=""/>
        <dsp:cNvSpPr/>
      </dsp:nvSpPr>
      <dsp:spPr>
        <a:xfrm rot="5400000">
          <a:off x="-297964" y="2097743"/>
          <a:ext cx="1986429" cy="1390500"/>
        </a:xfrm>
        <a:prstGeom prst="chevron">
          <a:avLst/>
        </a:prstGeom>
        <a:solidFill>
          <a:srgbClr val="7030A0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Субъекты Российской Федерации</a:t>
          </a:r>
          <a:endParaRPr lang="ru-RU" sz="1300" kern="1200" dirty="0"/>
        </a:p>
      </dsp:txBody>
      <dsp:txXfrm rot="-5400000">
        <a:off x="1" y="2495028"/>
        <a:ext cx="1390500" cy="595929"/>
      </dsp:txXfrm>
    </dsp:sp>
    <dsp:sp modelId="{C64C1F63-9D9B-4D5B-94D4-17FDAB8C7E5E}">
      <dsp:nvSpPr>
        <dsp:cNvPr id="0" name=""/>
        <dsp:cNvSpPr/>
      </dsp:nvSpPr>
      <dsp:spPr>
        <a:xfrm rot="5400000">
          <a:off x="5608865" y="-2418585"/>
          <a:ext cx="1291179" cy="97279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транспорт (железнодорожный, водный, воздушный транспорт), автомобильные дороги регионального или межмуниципального значения</a:t>
          </a: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предупреждение чрезвычайных ситуаций межмуниципального и регионального характера, стихийных бедствий, эпидемий и ликвидация их последствий</a:t>
          </a: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образование, здравоохранение, физическая культура и спорт</a:t>
          </a: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иные области в соответствии с полномочиями субъектов Российской Федерации (особо охраняемые природные территории и др.)</a:t>
          </a: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/>
        </a:p>
      </dsp:txBody>
      <dsp:txXfrm rot="-5400000">
        <a:off x="1390500" y="1862810"/>
        <a:ext cx="9664879" cy="1165119"/>
      </dsp:txXfrm>
    </dsp:sp>
    <dsp:sp modelId="{CDBD710A-4887-4210-95C6-C6A8D003EBC2}">
      <dsp:nvSpPr>
        <dsp:cNvPr id="0" name=""/>
        <dsp:cNvSpPr/>
      </dsp:nvSpPr>
      <dsp:spPr>
        <a:xfrm rot="5400000">
          <a:off x="-297964" y="3893680"/>
          <a:ext cx="1986429" cy="1390500"/>
        </a:xfrm>
        <a:prstGeom prst="chevron">
          <a:avLst/>
        </a:prstGeom>
        <a:solidFill>
          <a:srgbClr val="00B050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Муниципальные районы</a:t>
          </a:r>
          <a:endParaRPr lang="ru-RU" sz="1300" kern="1200" dirty="0"/>
        </a:p>
      </dsp:txBody>
      <dsp:txXfrm rot="-5400000">
        <a:off x="1" y="4290965"/>
        <a:ext cx="1390500" cy="595929"/>
      </dsp:txXfrm>
    </dsp:sp>
    <dsp:sp modelId="{B6B5CD25-A788-4182-9100-CD1AB5B6DC0B}">
      <dsp:nvSpPr>
        <dsp:cNvPr id="0" name=""/>
        <dsp:cNvSpPr/>
      </dsp:nvSpPr>
      <dsp:spPr>
        <a:xfrm rot="5400000">
          <a:off x="5608865" y="-622648"/>
          <a:ext cx="1291179" cy="97279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электро- и газоснабжение поселений</a:t>
          </a: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автомобильные дороги местного значения вне границ населенных пунктов в границах муниципального района</a:t>
          </a: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образование, здравоохранение, физическая культура и массовый спорт</a:t>
          </a: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утилизация и переработка бытовых и промышленных отходов</a:t>
          </a: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/>
            <a:t>иные области в связи с решением вопросов местного значения муниципального района</a:t>
          </a:r>
          <a:endParaRPr lang="ru-RU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/>
        </a:p>
      </dsp:txBody>
      <dsp:txXfrm rot="-5400000">
        <a:off x="1390500" y="3658747"/>
        <a:ext cx="9664879" cy="11651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E616BB-81BC-4D92-9B6E-3BC25227C3D4}">
      <dsp:nvSpPr>
        <dsp:cNvPr id="0" name=""/>
        <dsp:cNvSpPr/>
      </dsp:nvSpPr>
      <dsp:spPr>
        <a:xfrm>
          <a:off x="0" y="0"/>
          <a:ext cx="3514809" cy="8046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Проект планировки территории</a:t>
          </a:r>
          <a:endParaRPr lang="ru-RU" sz="2000" kern="1200" dirty="0"/>
        </a:p>
      </dsp:txBody>
      <dsp:txXfrm>
        <a:off x="0" y="0"/>
        <a:ext cx="3514809" cy="804610"/>
      </dsp:txXfrm>
    </dsp:sp>
    <dsp:sp modelId="{A4AC197F-2AC1-4666-8FE0-82E6EDCC307F}">
      <dsp:nvSpPr>
        <dsp:cNvPr id="0" name=""/>
        <dsp:cNvSpPr/>
      </dsp:nvSpPr>
      <dsp:spPr>
        <a:xfrm>
          <a:off x="230644" y="871048"/>
          <a:ext cx="3065338" cy="411653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выделение элементов планировочной структуры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установление параметров планируемого развития элементов планировочной структуры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зон планируемого размещения объектов капитального строительства</a:t>
          </a:r>
          <a:endParaRPr lang="ru-RU" sz="2000" kern="1200" dirty="0"/>
        </a:p>
      </dsp:txBody>
      <dsp:txXfrm>
        <a:off x="230644" y="871048"/>
        <a:ext cx="3065338" cy="4116534"/>
      </dsp:txXfrm>
    </dsp:sp>
    <dsp:sp modelId="{C98C519B-1839-4B4A-A50A-B222CC7DCD98}">
      <dsp:nvSpPr>
        <dsp:cNvPr id="0" name=""/>
        <dsp:cNvSpPr/>
      </dsp:nvSpPr>
      <dsp:spPr>
        <a:xfrm>
          <a:off x="3967461" y="0"/>
          <a:ext cx="3065338" cy="7385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Проект межевания территории</a:t>
          </a:r>
          <a:endParaRPr lang="ru-RU" sz="2000" kern="1200" dirty="0"/>
        </a:p>
      </dsp:txBody>
      <dsp:txXfrm>
        <a:off x="3967461" y="0"/>
        <a:ext cx="3065338" cy="738533"/>
      </dsp:txXfrm>
    </dsp:sp>
    <dsp:sp modelId="{7DDB7B15-8DC3-4FC1-8383-FC08A4E1F693}">
      <dsp:nvSpPr>
        <dsp:cNvPr id="0" name=""/>
        <dsp:cNvSpPr/>
      </dsp:nvSpPr>
      <dsp:spPr>
        <a:xfrm>
          <a:off x="3949866" y="923913"/>
          <a:ext cx="3065338" cy="402402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определение местоположения границ образуемых и изменяемых земельных участков</a:t>
          </a:r>
          <a:endParaRPr lang="ru-RU" sz="2000" kern="1200" dirty="0"/>
        </a:p>
      </dsp:txBody>
      <dsp:txXfrm>
        <a:off x="3949866" y="923913"/>
        <a:ext cx="3065338" cy="4024021"/>
      </dsp:txXfrm>
    </dsp:sp>
    <dsp:sp modelId="{06FC7878-2833-4AB3-AB48-F8F4381A52D0}">
      <dsp:nvSpPr>
        <dsp:cNvPr id="0" name=""/>
        <dsp:cNvSpPr/>
      </dsp:nvSpPr>
      <dsp:spPr>
        <a:xfrm>
          <a:off x="7450261" y="0"/>
          <a:ext cx="3065338" cy="7385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Градостроительный план земельного участка</a:t>
          </a:r>
          <a:endParaRPr lang="ru-RU" sz="2000" kern="1200" dirty="0"/>
        </a:p>
      </dsp:txBody>
      <dsp:txXfrm>
        <a:off x="7450261" y="0"/>
        <a:ext cx="3065338" cy="738533"/>
      </dsp:txXfrm>
    </dsp:sp>
    <dsp:sp modelId="{D9CC23E7-39F7-46EC-8B2D-2E4399377B7E}">
      <dsp:nvSpPr>
        <dsp:cNvPr id="0" name=""/>
        <dsp:cNvSpPr/>
      </dsp:nvSpPr>
      <dsp:spPr>
        <a:xfrm>
          <a:off x="7450261" y="941659"/>
          <a:ext cx="3065338" cy="402402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Информация, содержащая данные и сведения, необходимые для проектирования и строительства объекта капитального строительства</a:t>
          </a:r>
          <a:endParaRPr lang="ru-RU" sz="2000" kern="1200" dirty="0"/>
        </a:p>
      </dsp:txBody>
      <dsp:txXfrm>
        <a:off x="7450261" y="941659"/>
        <a:ext cx="3065338" cy="40240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43415-15BD-4248-AB65-7CD1B2F1ADF7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5E12-A2D3-4DB8-A493-E889E77482BC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1231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43415-15BD-4248-AB65-7CD1B2F1ADF7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5E12-A2D3-4DB8-A493-E889E77482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801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43415-15BD-4248-AB65-7CD1B2F1ADF7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5E12-A2D3-4DB8-A493-E889E77482BC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4450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43415-15BD-4248-AB65-7CD1B2F1ADF7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5E12-A2D3-4DB8-A493-E889E77482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5326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43415-15BD-4248-AB65-7CD1B2F1ADF7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5E12-A2D3-4DB8-A493-E889E77482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061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43415-15BD-4248-AB65-7CD1B2F1ADF7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5E12-A2D3-4DB8-A493-E889E77482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4926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43415-15BD-4248-AB65-7CD1B2F1ADF7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5E12-A2D3-4DB8-A493-E889E77482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838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FFC43415-15BD-4248-AB65-7CD1B2F1ADF7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F9F5E12-A2D3-4DB8-A493-E889E77482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12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43415-15BD-4248-AB65-7CD1B2F1ADF7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5E12-A2D3-4DB8-A493-E889E77482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6196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43415-15BD-4248-AB65-7CD1B2F1ADF7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5E12-A2D3-4DB8-A493-E889E77482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0280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43415-15BD-4248-AB65-7CD1B2F1ADF7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5E12-A2D3-4DB8-A493-E889E77482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110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43415-15BD-4248-AB65-7CD1B2F1ADF7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5E12-A2D3-4DB8-A493-E889E77482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724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FC43415-15BD-4248-AB65-7CD1B2F1ADF7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F9F5E12-A2D3-4DB8-A493-E889E77482BC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7320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660" r:id="rId12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99735" y="1463557"/>
            <a:ext cx="9001462" cy="23876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Лекция № 2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smtClean="0"/>
              <a:t>Территориальное </a:t>
            </a:r>
            <a:r>
              <a:rPr lang="ru-RU" sz="4400" b="1" dirty="0" smtClean="0"/>
              <a:t>планирование и градостроительное зонирование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150190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12021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/>
              <a:t>Результаты градостроительной деятельности (документы)</a:t>
            </a:r>
            <a:endParaRPr lang="ru-RU" sz="40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Документы территориального планирования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914269"/>
            <a:ext cx="5157787" cy="3513827"/>
          </a:xfrm>
        </p:spPr>
        <p:txBody>
          <a:bodyPr>
            <a:normAutofit fontScale="92500"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Схемы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 территориального планирования Российской Федерации</a:t>
            </a:r>
          </a:p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Схемы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территориального планирования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субъектов Российской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Федерации</a:t>
            </a:r>
          </a:p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Схемы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территориального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планирования муниципальных районов</a:t>
            </a: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Генеральные планы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городских округов, поселений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Документы градостроительного зонирования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3261037"/>
            <a:ext cx="5183188" cy="2546759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Правила землепользования и застройки поселений</a:t>
            </a:r>
            <a:endParaRPr lang="ru-RU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3323844" y="2547256"/>
            <a:ext cx="484632" cy="353085"/>
          </a:xfrm>
          <a:prstGeom prst="down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8521478" y="2690823"/>
            <a:ext cx="484632" cy="461725"/>
          </a:xfrm>
          <a:prstGeom prst="down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33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5772" y="93521"/>
            <a:ext cx="10515600" cy="748451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prstClr val="black"/>
                </a:solidFill>
              </a:rPr>
              <a:t>Объекты </a:t>
            </a:r>
            <a:r>
              <a:rPr lang="ru-RU" sz="3200" b="1" dirty="0">
                <a:solidFill>
                  <a:prstClr val="black"/>
                </a:solidFill>
              </a:rPr>
              <a:t>схем территориального планирования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2084143"/>
              </p:ext>
            </p:extLst>
          </p:nvPr>
        </p:nvGraphicFramePr>
        <p:xfrm>
          <a:off x="235390" y="1113576"/>
          <a:ext cx="11118410" cy="5585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71676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244443"/>
            <a:ext cx="10515600" cy="83060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Содержание схем территориального планирования Российской Федерации, субъектов Российской Федерации</a:t>
            </a:r>
            <a:endParaRPr lang="ru-RU" sz="32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9784" y="1239264"/>
            <a:ext cx="5157787" cy="823912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/>
              <a:t>Схемы территориального планирования</a:t>
            </a:r>
            <a:endParaRPr lang="ru-RU" sz="1800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9784" y="1898964"/>
            <a:ext cx="5157787" cy="3684588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положение </a:t>
            </a:r>
            <a:r>
              <a:rPr lang="ru-RU" sz="2000" dirty="0"/>
              <a:t>о территориальном планировании </a:t>
            </a:r>
            <a:endParaRPr lang="ru-RU" sz="2000" dirty="0" smtClean="0"/>
          </a:p>
          <a:p>
            <a:r>
              <a:rPr lang="ru-RU" sz="2000" dirty="0"/>
              <a:t>карты планируемого размещения объектов </a:t>
            </a:r>
            <a:r>
              <a:rPr lang="ru-RU" sz="2000" dirty="0" smtClean="0"/>
              <a:t>федерального, регионального и местного значения</a:t>
            </a:r>
            <a:endParaRPr lang="ru-RU" sz="20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075052"/>
            <a:ext cx="5183188" cy="823912"/>
          </a:xfrm>
        </p:spPr>
        <p:txBody>
          <a:bodyPr/>
          <a:lstStyle/>
          <a:p>
            <a:pPr algn="ctr"/>
            <a:r>
              <a:rPr lang="ru-RU" b="1" dirty="0" smtClean="0"/>
              <a:t>Обосновывающие материалы</a:t>
            </a:r>
            <a:endParaRPr lang="ru-RU" b="1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1798842"/>
            <a:ext cx="5183188" cy="4582067"/>
          </a:xfrm>
        </p:spPr>
        <p:txBody>
          <a:bodyPr>
            <a:normAutofit/>
          </a:bodyPr>
          <a:lstStyle/>
          <a:p>
            <a:pPr algn="just"/>
            <a:r>
              <a:rPr lang="ru-RU" sz="1600" dirty="0"/>
              <a:t>сведения о программах социально-экономического развития субъектов Российской Федерации (при их наличии), для реализации которых осуществляется создание </a:t>
            </a:r>
            <a:r>
              <a:rPr lang="ru-RU" sz="1600" dirty="0" smtClean="0"/>
              <a:t>объектов</a:t>
            </a:r>
          </a:p>
          <a:p>
            <a:pPr algn="just"/>
            <a:r>
              <a:rPr lang="ru-RU" sz="1600" dirty="0"/>
              <a:t>обоснование выбранного варианта размещения объектов </a:t>
            </a:r>
            <a:r>
              <a:rPr lang="ru-RU" sz="1600" dirty="0" smtClean="0"/>
              <a:t>на </a:t>
            </a:r>
            <a:r>
              <a:rPr lang="ru-RU" sz="1600" dirty="0"/>
              <a:t>основе анализа использования соответствующей территории, возможных направлений ее развития и прогнозируемых ограничений ее использования </a:t>
            </a:r>
            <a:endParaRPr lang="ru-RU" sz="1600" dirty="0" smtClean="0"/>
          </a:p>
          <a:p>
            <a:pPr algn="just"/>
            <a:r>
              <a:rPr lang="ru-RU" sz="1600" dirty="0" smtClean="0"/>
              <a:t>оценка </a:t>
            </a:r>
            <a:r>
              <a:rPr lang="ru-RU" sz="1600" dirty="0"/>
              <a:t>возможного влияния планируемых для размещения объектов </a:t>
            </a:r>
            <a:r>
              <a:rPr lang="ru-RU" sz="1600" dirty="0" smtClean="0"/>
              <a:t>на </a:t>
            </a:r>
            <a:r>
              <a:rPr lang="ru-RU" sz="1600" dirty="0"/>
              <a:t>комплексное развитие соответствующей </a:t>
            </a:r>
            <a:r>
              <a:rPr lang="ru-RU" sz="1600" dirty="0" smtClean="0"/>
              <a:t>территории</a:t>
            </a:r>
          </a:p>
          <a:p>
            <a:pPr algn="just"/>
            <a:r>
              <a:rPr lang="ru-RU" sz="1600" dirty="0" smtClean="0"/>
              <a:t>Карты, отображающие:</a:t>
            </a:r>
          </a:p>
          <a:p>
            <a:pPr marL="457200" lvl="1" indent="0" algn="just">
              <a:buNone/>
            </a:pPr>
            <a:r>
              <a:rPr lang="ru-RU" sz="1400" dirty="0" smtClean="0"/>
              <a:t>Границы административно- территориальных образований</a:t>
            </a:r>
          </a:p>
          <a:p>
            <a:pPr marL="457200" lvl="1" indent="0" algn="just">
              <a:buNone/>
            </a:pPr>
            <a:r>
              <a:rPr lang="ru-RU" sz="1400" dirty="0" smtClean="0"/>
              <a:t>Места размещения существующих объектов, территорий, зон, оказавших влияние на разработку схем</a:t>
            </a:r>
          </a:p>
          <a:p>
            <a:pPr marL="457200" lvl="1" indent="0" algn="just">
              <a:buNone/>
            </a:pPr>
            <a:r>
              <a:rPr lang="ru-RU" sz="1400" dirty="0" smtClean="0"/>
              <a:t>Границы зон с особыми условиями использования территорий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92468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38986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/>
              <a:t>Содержание схемы муниципального района</a:t>
            </a:r>
            <a:endParaRPr lang="ru-RU" sz="3600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положение о территориальном планировании;</a:t>
            </a:r>
          </a:p>
          <a:p>
            <a:r>
              <a:rPr lang="ru-RU" dirty="0" smtClean="0"/>
              <a:t>карта </a:t>
            </a:r>
            <a:r>
              <a:rPr lang="ru-RU" dirty="0"/>
              <a:t>планируемого размещения объектов местного значения муниципального района;</a:t>
            </a:r>
          </a:p>
          <a:p>
            <a:r>
              <a:rPr lang="ru-RU" dirty="0" smtClean="0"/>
              <a:t>карта </a:t>
            </a:r>
            <a:r>
              <a:rPr lang="ru-RU" dirty="0"/>
              <a:t>границ населенных пунктов (в том числе границ образуемых населенных пунктов), расположенных на межселенных территориях;</a:t>
            </a:r>
          </a:p>
          <a:p>
            <a:r>
              <a:rPr lang="ru-RU" dirty="0" smtClean="0"/>
              <a:t>карта </a:t>
            </a:r>
            <a:r>
              <a:rPr lang="ru-RU" dirty="0"/>
              <a:t>функциональных зон, установленных на межселенных территориях, в случае, если на межселенных территориях планируется размещение объектов федерального значения, объектов регионального значения, объектов местного значения (за исключением линейных объектов).</a:t>
            </a:r>
          </a:p>
        </p:txBody>
      </p:sp>
    </p:spTree>
    <p:extLst>
      <p:ext uri="{BB962C8B-B14F-4D97-AF65-F5344CB8AC3E}">
        <p14:creationId xmlns:p14="http://schemas.microsoft.com/office/powerpoint/2010/main" val="367171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Содержание генерального плана городского округа, поселения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1192" y="1690688"/>
            <a:ext cx="11416420" cy="5063197"/>
          </a:xfrm>
        </p:spPr>
        <p:txBody>
          <a:bodyPr>
            <a:normAutofit fontScale="55000" lnSpcReduction="20000"/>
          </a:bodyPr>
          <a:lstStyle/>
          <a:p>
            <a:r>
              <a:rPr lang="ru-RU" sz="2400" b="1" dirty="0"/>
              <a:t>положение о территориальном планировании;</a:t>
            </a:r>
          </a:p>
          <a:p>
            <a:r>
              <a:rPr lang="ru-RU" sz="2400" b="1" dirty="0" smtClean="0"/>
              <a:t>карта </a:t>
            </a:r>
            <a:r>
              <a:rPr lang="ru-RU" sz="2400" b="1" dirty="0"/>
              <a:t>планируемого размещения объектов местного значения поселения или городского округа;</a:t>
            </a:r>
          </a:p>
          <a:p>
            <a:r>
              <a:rPr lang="ru-RU" sz="2400" b="1" dirty="0" smtClean="0"/>
              <a:t>карта </a:t>
            </a:r>
            <a:r>
              <a:rPr lang="ru-RU" sz="2400" b="1" dirty="0"/>
              <a:t>границ населенных пунктов (в том числе границ образуемых населенных пунктов), входящих в состав поселения или городского округа;</a:t>
            </a:r>
          </a:p>
          <a:p>
            <a:r>
              <a:rPr lang="ru-RU" sz="2400" b="1" dirty="0"/>
              <a:t>к</a:t>
            </a:r>
            <a:r>
              <a:rPr lang="ru-RU" sz="2400" b="1" dirty="0" smtClean="0"/>
              <a:t>арта функциональных </a:t>
            </a:r>
            <a:r>
              <a:rPr lang="ru-RU" sz="2400" b="1" dirty="0"/>
              <a:t>зон поселения или городского </a:t>
            </a:r>
            <a:r>
              <a:rPr lang="ru-RU" sz="2400" b="1" dirty="0" smtClean="0"/>
              <a:t>округа</a:t>
            </a:r>
          </a:p>
          <a:p>
            <a:r>
              <a:rPr lang="ru-RU" sz="2400" b="1" dirty="0" smtClean="0"/>
              <a:t>материалы </a:t>
            </a:r>
            <a:r>
              <a:rPr lang="ru-RU" sz="2400" b="1" dirty="0"/>
              <a:t>по обоснованию генерального плана в текстовой </a:t>
            </a:r>
            <a:r>
              <a:rPr lang="ru-RU" sz="2400" b="1" dirty="0" smtClean="0"/>
              <a:t>форме:</a:t>
            </a:r>
          </a:p>
          <a:p>
            <a:pPr marL="0" indent="0">
              <a:buNone/>
            </a:pPr>
            <a:r>
              <a:rPr lang="ru-RU" sz="2400" b="1" dirty="0" smtClean="0"/>
              <a:t>1) границы </a:t>
            </a:r>
            <a:r>
              <a:rPr lang="ru-RU" sz="2400" b="1" dirty="0"/>
              <a:t>поселения, городского округа;</a:t>
            </a:r>
          </a:p>
          <a:p>
            <a:pPr marL="0" indent="0">
              <a:buNone/>
            </a:pPr>
            <a:r>
              <a:rPr lang="ru-RU" sz="2400" b="1" dirty="0"/>
              <a:t>2) границы существующих населенных пунктов, входящих в состав поселения, городского округа;</a:t>
            </a:r>
          </a:p>
          <a:p>
            <a:pPr marL="0" indent="0">
              <a:buNone/>
            </a:pPr>
            <a:r>
              <a:rPr lang="ru-RU" sz="2400" b="1" dirty="0"/>
              <a:t>3) местоположение существующих и строящихся объектов местного значения поселения, городского округа;</a:t>
            </a:r>
          </a:p>
          <a:p>
            <a:pPr marL="0" indent="0">
              <a:buNone/>
            </a:pPr>
            <a:r>
              <a:rPr lang="ru-RU" sz="2400" b="1" dirty="0"/>
              <a:t>4) особые экономические зоны;</a:t>
            </a:r>
          </a:p>
          <a:p>
            <a:pPr marL="0" indent="0">
              <a:buNone/>
            </a:pPr>
            <a:r>
              <a:rPr lang="ru-RU" sz="2400" b="1" dirty="0"/>
              <a:t>5) особо охраняемые природные территории федерального, регионального, местного значения;</a:t>
            </a:r>
          </a:p>
          <a:p>
            <a:pPr marL="0" indent="0">
              <a:buNone/>
            </a:pPr>
            <a:r>
              <a:rPr lang="ru-RU" sz="2400" b="1" dirty="0"/>
              <a:t>6) территории объектов культурного наследия;</a:t>
            </a:r>
          </a:p>
          <a:p>
            <a:pPr marL="0" indent="0">
              <a:buNone/>
            </a:pPr>
            <a:r>
              <a:rPr lang="ru-RU" sz="2400" b="1" dirty="0"/>
              <a:t>7) зоны с особыми условиями использования территорий;</a:t>
            </a:r>
          </a:p>
          <a:p>
            <a:pPr marL="0" indent="0">
              <a:buNone/>
            </a:pPr>
            <a:r>
              <a:rPr lang="ru-RU" sz="2400" b="1" dirty="0"/>
              <a:t>8) территории, подверженные риску возникновения чрезвычайных ситуаций природного и техногенного характера;</a:t>
            </a:r>
          </a:p>
          <a:p>
            <a:pPr marL="0" indent="0">
              <a:buNone/>
            </a:pPr>
            <a:r>
              <a:rPr lang="ru-RU" sz="2400" b="1" dirty="0"/>
              <a:t>9) иные объекты, иные территории и (или) зоны, которые оказали влияние на установление функциональных зон и (или) планируемое размещение объектов местного значения поселения, городского округа или объектов федерального значения, объектов регионального значения, объектов местного значения муниципального района </a:t>
            </a:r>
          </a:p>
        </p:txBody>
      </p:sp>
    </p:spTree>
    <p:extLst>
      <p:ext uri="{BB962C8B-B14F-4D97-AF65-F5344CB8AC3E}">
        <p14:creationId xmlns:p14="http://schemas.microsoft.com/office/powerpoint/2010/main" val="49873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</a:rPr>
              <a:t>Реализация документов территориального планирования</a:t>
            </a:r>
            <a:endParaRPr lang="ru-RU" sz="3600" b="1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1) </a:t>
            </a:r>
            <a:r>
              <a:rPr lang="ru-RU" dirty="0" smtClean="0"/>
              <a:t>подготовка </a:t>
            </a:r>
            <a:r>
              <a:rPr lang="ru-RU" dirty="0"/>
              <a:t>и </a:t>
            </a:r>
            <a:r>
              <a:rPr lang="ru-RU" dirty="0" smtClean="0"/>
              <a:t>утверждение </a:t>
            </a:r>
            <a:r>
              <a:rPr lang="ru-RU" b="1" dirty="0"/>
              <a:t>документации по планировке территории</a:t>
            </a:r>
            <a:r>
              <a:rPr lang="ru-RU" dirty="0"/>
              <a:t> в соответствии с документами территориального планирования;</a:t>
            </a:r>
          </a:p>
          <a:p>
            <a:r>
              <a:rPr lang="ru-RU" dirty="0"/>
              <a:t>2) </a:t>
            </a:r>
            <a:r>
              <a:rPr lang="ru-RU" dirty="0" smtClean="0"/>
              <a:t>принятие </a:t>
            </a:r>
            <a:r>
              <a:rPr lang="ru-RU" dirty="0"/>
              <a:t>в порядке, установленном законодательством Российской Федерации, </a:t>
            </a:r>
            <a:r>
              <a:rPr lang="ru-RU" b="1" dirty="0"/>
              <a:t>решений о резервировании земел</a:t>
            </a:r>
            <a:r>
              <a:rPr lang="ru-RU" dirty="0"/>
              <a:t>ь, </a:t>
            </a:r>
            <a:r>
              <a:rPr lang="ru-RU" b="1" dirty="0"/>
              <a:t>об изъятии</a:t>
            </a:r>
            <a:r>
              <a:rPr lang="ru-RU" dirty="0"/>
              <a:t>, в том числе путем выкупа, земельных участков для государственных или муниципальных нужд, </a:t>
            </a:r>
            <a:r>
              <a:rPr lang="ru-RU" b="1" dirty="0"/>
              <a:t>о переводе земель или земельных участков из одной категории в другую</a:t>
            </a:r>
            <a:r>
              <a:rPr lang="ru-RU" dirty="0"/>
              <a:t>;</a:t>
            </a:r>
          </a:p>
          <a:p>
            <a:r>
              <a:rPr lang="ru-RU" dirty="0"/>
              <a:t>3) </a:t>
            </a:r>
            <a:r>
              <a:rPr lang="ru-RU" b="1" dirty="0"/>
              <a:t>создания объектов федерального </a:t>
            </a:r>
            <a:r>
              <a:rPr lang="ru-RU" dirty="0"/>
              <a:t>значения, объектов </a:t>
            </a:r>
            <a:r>
              <a:rPr lang="ru-RU" b="1" dirty="0"/>
              <a:t>регионального</a:t>
            </a:r>
            <a:r>
              <a:rPr lang="ru-RU" dirty="0"/>
              <a:t> значения, объектов </a:t>
            </a:r>
            <a:r>
              <a:rPr lang="ru-RU" b="1" dirty="0"/>
              <a:t>местного</a:t>
            </a:r>
            <a:r>
              <a:rPr lang="ru-RU" dirty="0"/>
              <a:t> значения </a:t>
            </a:r>
            <a:r>
              <a:rPr lang="ru-RU" b="1" dirty="0"/>
              <a:t>на основании документации по планировке территории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499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3841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Правила землепользования и застройки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Документ градостроительного зонирования</a:t>
            </a:r>
          </a:p>
          <a:p>
            <a:r>
              <a:rPr lang="ru-RU" b="1" dirty="0" smtClean="0"/>
              <a:t>Сфера действия </a:t>
            </a:r>
            <a:r>
              <a:rPr lang="ru-RU" dirty="0" smtClean="0"/>
              <a:t>– застроенные и подлежащие застройке территории (поселения, городские округа, их части, возможно – межселенные территории, подлежащие застройке)</a:t>
            </a:r>
          </a:p>
          <a:p>
            <a:r>
              <a:rPr lang="ru-RU" b="1" dirty="0" smtClean="0"/>
              <a:t>Содержание</a:t>
            </a:r>
            <a:r>
              <a:rPr lang="ru-RU" dirty="0" smtClean="0"/>
              <a:t>:</a:t>
            </a:r>
          </a:p>
          <a:p>
            <a:pPr marL="0" indent="0">
              <a:buNone/>
            </a:pPr>
            <a:r>
              <a:rPr lang="ru-RU" dirty="0" smtClean="0"/>
              <a:t>1) порядок </a:t>
            </a:r>
            <a:r>
              <a:rPr lang="ru-RU" dirty="0"/>
              <a:t>их применения и внесения изменений в указанные правила;</a:t>
            </a:r>
          </a:p>
          <a:p>
            <a:pPr marL="0" indent="0">
              <a:buNone/>
            </a:pPr>
            <a:r>
              <a:rPr lang="ru-RU" dirty="0"/>
              <a:t>2) </a:t>
            </a:r>
            <a:r>
              <a:rPr lang="ru-RU" dirty="0" smtClean="0"/>
              <a:t>карта </a:t>
            </a:r>
            <a:r>
              <a:rPr lang="ru-RU" dirty="0"/>
              <a:t>градостроительного </a:t>
            </a:r>
            <a:r>
              <a:rPr lang="ru-RU" dirty="0" smtClean="0"/>
              <a:t>зонирования (территориальных зон);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3) градостроительные </a:t>
            </a:r>
            <a:r>
              <a:rPr lang="ru-RU" dirty="0" smtClean="0"/>
              <a:t>регламенты к каждой зоне.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6346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/>
              <a:t>Виды и состав территориальных зон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жилые</a:t>
            </a:r>
          </a:p>
          <a:p>
            <a:r>
              <a:rPr lang="ru-RU" dirty="0" smtClean="0"/>
              <a:t>общественно-деловые</a:t>
            </a:r>
          </a:p>
          <a:p>
            <a:r>
              <a:rPr lang="ru-RU" dirty="0" smtClean="0"/>
              <a:t>производственные зоны </a:t>
            </a:r>
          </a:p>
          <a:p>
            <a:r>
              <a:rPr lang="ru-RU" dirty="0" smtClean="0"/>
              <a:t>зоны </a:t>
            </a:r>
            <a:r>
              <a:rPr lang="ru-RU" dirty="0"/>
              <a:t>инженерной и транспортной </a:t>
            </a:r>
            <a:r>
              <a:rPr lang="ru-RU" dirty="0" smtClean="0"/>
              <a:t>инфраструктур </a:t>
            </a:r>
          </a:p>
          <a:p>
            <a:r>
              <a:rPr lang="ru-RU" dirty="0" smtClean="0"/>
              <a:t>зоны </a:t>
            </a:r>
            <a:r>
              <a:rPr lang="ru-RU" dirty="0"/>
              <a:t>сельскохозяйственного </a:t>
            </a:r>
            <a:r>
              <a:rPr lang="ru-RU" dirty="0" smtClean="0"/>
              <a:t>использования </a:t>
            </a:r>
          </a:p>
          <a:p>
            <a:r>
              <a:rPr lang="ru-RU" dirty="0" smtClean="0"/>
              <a:t>зоны </a:t>
            </a:r>
            <a:r>
              <a:rPr lang="ru-RU" dirty="0"/>
              <a:t>рекреационного </a:t>
            </a:r>
            <a:r>
              <a:rPr lang="ru-RU" dirty="0" smtClean="0"/>
              <a:t>назначения </a:t>
            </a:r>
          </a:p>
          <a:p>
            <a:r>
              <a:rPr lang="ru-RU" dirty="0" smtClean="0"/>
              <a:t>зоны </a:t>
            </a:r>
            <a:r>
              <a:rPr lang="ru-RU" dirty="0"/>
              <a:t>особо охраняемых </a:t>
            </a:r>
            <a:r>
              <a:rPr lang="ru-RU" dirty="0" smtClean="0"/>
              <a:t>территорий </a:t>
            </a:r>
          </a:p>
          <a:p>
            <a:r>
              <a:rPr lang="ru-RU" dirty="0" smtClean="0"/>
              <a:t>зоны </a:t>
            </a:r>
            <a:r>
              <a:rPr lang="ru-RU" dirty="0"/>
              <a:t>специального </a:t>
            </a:r>
            <a:r>
              <a:rPr lang="ru-RU" dirty="0" smtClean="0"/>
              <a:t>назначения </a:t>
            </a:r>
          </a:p>
          <a:p>
            <a:r>
              <a:rPr lang="ru-RU" dirty="0" smtClean="0"/>
              <a:t>зоны </a:t>
            </a:r>
            <a:r>
              <a:rPr lang="ru-RU" dirty="0"/>
              <a:t>размещения военных объектов </a:t>
            </a:r>
            <a:r>
              <a:rPr lang="ru-RU" dirty="0" smtClean="0"/>
              <a:t> </a:t>
            </a:r>
          </a:p>
          <a:p>
            <a:r>
              <a:rPr lang="ru-RU" dirty="0" smtClean="0"/>
              <a:t>иные </a:t>
            </a:r>
            <a:r>
              <a:rPr lang="ru-RU" dirty="0"/>
              <a:t>виды территориальных зон</a:t>
            </a:r>
          </a:p>
        </p:txBody>
      </p:sp>
    </p:spTree>
    <p:extLst>
      <p:ext uri="{BB962C8B-B14F-4D97-AF65-F5344CB8AC3E}">
        <p14:creationId xmlns:p14="http://schemas.microsoft.com/office/powerpoint/2010/main" val="97090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2689" y="368490"/>
            <a:ext cx="10058400" cy="945789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Порядок установления границ территориальных зон </a:t>
            </a:r>
            <a:r>
              <a:rPr lang="ru-RU" sz="2400" b="1" dirty="0" smtClean="0"/>
              <a:t>(ст. 34 </a:t>
            </a:r>
            <a:r>
              <a:rPr lang="ru-RU" sz="2400" b="1" dirty="0" err="1" smtClean="0"/>
              <a:t>ГрК</a:t>
            </a:r>
            <a:r>
              <a:rPr lang="ru-RU" sz="2400" b="1" dirty="0" smtClean="0"/>
              <a:t> РФ)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2388" y="1637732"/>
            <a:ext cx="11354937" cy="486448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/>
              <a:t>Границы территориальных зон могут устанавливаться по:</a:t>
            </a:r>
          </a:p>
          <a:p>
            <a:pPr marL="0" indent="0">
              <a:buNone/>
            </a:pPr>
            <a:r>
              <a:rPr lang="ru-RU" b="1" dirty="0"/>
              <a:t>1) линиям магистралей, улиц, проездов, разделяющим транспортные потоки противоположных направлений;</a:t>
            </a:r>
          </a:p>
          <a:p>
            <a:pPr marL="0" indent="0">
              <a:buNone/>
            </a:pPr>
            <a:r>
              <a:rPr lang="ru-RU" b="1" dirty="0"/>
              <a:t>2) красным линиям;</a:t>
            </a:r>
          </a:p>
          <a:p>
            <a:pPr marL="0" indent="0">
              <a:buNone/>
            </a:pPr>
            <a:r>
              <a:rPr lang="ru-RU" b="1" dirty="0"/>
              <a:t>3) границам земельных участков;</a:t>
            </a:r>
          </a:p>
          <a:p>
            <a:pPr marL="0" indent="0">
              <a:buNone/>
            </a:pPr>
            <a:r>
              <a:rPr lang="ru-RU" b="1" dirty="0"/>
              <a:t>4) границам населенных пунктов в пределах муниципальных образований;</a:t>
            </a:r>
          </a:p>
          <a:p>
            <a:pPr marL="0" indent="0">
              <a:buNone/>
            </a:pPr>
            <a:r>
              <a:rPr lang="ru-RU" b="1" dirty="0"/>
              <a:t>5) границам муниципальных образований, в том числе границам внутригородских территорий городов федерального значения Москвы и Санкт-Петербурга;</a:t>
            </a:r>
          </a:p>
          <a:p>
            <a:pPr marL="0" indent="0">
              <a:buNone/>
            </a:pPr>
            <a:r>
              <a:rPr lang="ru-RU" b="1" dirty="0"/>
              <a:t>6) естественным границам природных объектов;</a:t>
            </a:r>
          </a:p>
          <a:p>
            <a:pPr marL="0" indent="0">
              <a:buNone/>
            </a:pPr>
            <a:r>
              <a:rPr lang="ru-RU" b="1" dirty="0"/>
              <a:t>7) иным границам.</a:t>
            </a:r>
          </a:p>
          <a:p>
            <a:pPr marL="0" indent="0">
              <a:buNone/>
            </a:pPr>
            <a:r>
              <a:rPr lang="ru-RU" b="1" dirty="0"/>
              <a:t>3. </a:t>
            </a:r>
            <a:r>
              <a:rPr lang="ru-RU" b="1" dirty="0">
                <a:solidFill>
                  <a:srgbClr val="FF0000"/>
                </a:solidFill>
              </a:rPr>
              <a:t>Границы зон с особыми условиями использования территорий, границы территорий объектов культурного наследия</a:t>
            </a:r>
            <a:r>
              <a:rPr lang="ru-RU" b="1" dirty="0"/>
              <a:t>, устанавливаемые в соответствии с законодательством Российской Федерации, </a:t>
            </a:r>
            <a:r>
              <a:rPr lang="ru-RU" b="1" dirty="0">
                <a:solidFill>
                  <a:srgbClr val="C00000"/>
                </a:solidFill>
              </a:rPr>
              <a:t>могут не совпадать с границами территориальных зон</a:t>
            </a:r>
            <a:r>
              <a:rPr lang="ru-RU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9753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Градостроительный </a:t>
            </a:r>
            <a:r>
              <a:rPr lang="ru-RU" b="1" dirty="0" smtClean="0">
                <a:solidFill>
                  <a:srgbClr val="FF0000"/>
                </a:solidFill>
              </a:rPr>
              <a:t>регламент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3200" b="1" dirty="0" smtClean="0"/>
              <a:t>ст. 36 </a:t>
            </a:r>
            <a:r>
              <a:rPr lang="ru-RU" sz="3200" b="1" dirty="0" err="1" smtClean="0"/>
              <a:t>ГрК</a:t>
            </a:r>
            <a:r>
              <a:rPr lang="ru-RU" sz="3200" b="1" dirty="0" smtClean="0"/>
              <a:t> РФ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10565"/>
          </a:xfrm>
        </p:spPr>
        <p:txBody>
          <a:bodyPr>
            <a:normAutofit/>
          </a:bodyPr>
          <a:lstStyle/>
          <a:p>
            <a:r>
              <a:rPr lang="ru-RU" b="1" dirty="0" smtClean="0"/>
              <a:t>виды </a:t>
            </a:r>
            <a:r>
              <a:rPr lang="ru-RU" b="1" dirty="0"/>
              <a:t>разрешенного использования земельных участков, равно как всего, что находится над и под поверхностью земельных участков и используется в процессе их застройки и последующей эксплуатации объектов капитального строительства, </a:t>
            </a:r>
            <a:endParaRPr lang="ru-RU" b="1" dirty="0" smtClean="0"/>
          </a:p>
          <a:p>
            <a:r>
              <a:rPr lang="ru-RU" b="1" dirty="0" smtClean="0"/>
              <a:t>предельные </a:t>
            </a:r>
            <a:r>
              <a:rPr lang="ru-RU" b="1" dirty="0"/>
              <a:t>(минимальные и (или) максимальные) размеры земельных участков </a:t>
            </a:r>
            <a:endParaRPr lang="ru-RU" b="1" dirty="0" smtClean="0"/>
          </a:p>
          <a:p>
            <a:r>
              <a:rPr lang="ru-RU" b="1" dirty="0" smtClean="0"/>
              <a:t>предельные </a:t>
            </a:r>
            <a:r>
              <a:rPr lang="ru-RU" b="1" dirty="0"/>
              <a:t>параметры разрешенного строительства, реконструкции объектов капитального строительства, а также </a:t>
            </a:r>
            <a:endParaRPr lang="ru-RU" b="1" dirty="0" smtClean="0"/>
          </a:p>
          <a:p>
            <a:r>
              <a:rPr lang="ru-RU" b="1" dirty="0" smtClean="0"/>
              <a:t>ограничения </a:t>
            </a:r>
            <a:r>
              <a:rPr lang="ru-RU" b="1" dirty="0"/>
              <a:t>использования земельных участков и объектов капитального </a:t>
            </a:r>
            <a:r>
              <a:rPr lang="ru-RU" b="1" dirty="0" smtClean="0"/>
              <a:t>строительства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i="1" dirty="0" smtClean="0"/>
              <a:t>устанавливаемые </a:t>
            </a:r>
            <a:r>
              <a:rPr lang="ru-RU" i="1" dirty="0"/>
              <a:t>в пределах границ соответствующей территориальной зоны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5853684" y="4583351"/>
            <a:ext cx="484632" cy="61563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3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94638" y="606583"/>
            <a:ext cx="433661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Градостроительный регламент</a:t>
            </a:r>
            <a:endParaRPr lang="ru-RU" sz="2800" dirty="0"/>
          </a:p>
        </p:txBody>
      </p:sp>
      <p:sp>
        <p:nvSpPr>
          <p:cNvPr id="5" name="Стрелка вниз 4"/>
          <p:cNvSpPr/>
          <p:nvPr/>
        </p:nvSpPr>
        <p:spPr>
          <a:xfrm rot="2663810">
            <a:off x="3150606" y="1738265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 rot="18112564">
            <a:off x="7785981" y="173826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013989" y="2839777"/>
            <a:ext cx="3186819" cy="1158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Правовой режим земельных участков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25078" y="2791808"/>
            <a:ext cx="3385996" cy="11588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Параметры строительства, реконструкции и эксплуатации объектов строительства</a:t>
            </a:r>
            <a:endParaRPr lang="ru-RU" dirty="0"/>
          </a:p>
        </p:txBody>
      </p:sp>
      <p:sp>
        <p:nvSpPr>
          <p:cNvPr id="9" name="Стрелка вниз 8"/>
          <p:cNvSpPr/>
          <p:nvPr/>
        </p:nvSpPr>
        <p:spPr>
          <a:xfrm>
            <a:off x="5425154" y="1705542"/>
            <a:ext cx="484632" cy="267633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68653" y="4566437"/>
            <a:ext cx="10882265" cy="22146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Действие градостроительного регламента </a:t>
            </a:r>
            <a:r>
              <a:rPr lang="ru-RU" b="1" dirty="0">
                <a:solidFill>
                  <a:srgbClr val="C00000"/>
                </a:solidFill>
              </a:rPr>
              <a:t>не распространяется </a:t>
            </a:r>
            <a:r>
              <a:rPr lang="ru-RU" dirty="0">
                <a:solidFill>
                  <a:srgbClr val="C00000"/>
                </a:solidFill>
              </a:rPr>
              <a:t>на земельные участки</a:t>
            </a:r>
            <a:r>
              <a:rPr lang="ru-RU" dirty="0" smtClean="0">
                <a:solidFill>
                  <a:srgbClr val="C00000"/>
                </a:solidFill>
              </a:rPr>
              <a:t>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C00000"/>
                </a:solidFill>
              </a:rPr>
              <a:t>в границах территорий памятников и ансамблей, включенных в единый государственный реестр объектов культурного наследия (памятников истории и культуры) народов Российской Федерации, а также в границах территорий памятников или ансамблей, которые являются выявленными объектами </a:t>
            </a:r>
            <a:r>
              <a:rPr lang="ru-RU" sz="1600" dirty="0" smtClean="0">
                <a:solidFill>
                  <a:srgbClr val="C00000"/>
                </a:solidFill>
              </a:rPr>
              <a:t>культурного наследия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C00000"/>
                </a:solidFill>
              </a:rPr>
              <a:t>в границах территорий общего </a:t>
            </a:r>
            <a:r>
              <a:rPr lang="ru-RU" sz="1600" dirty="0" smtClean="0">
                <a:solidFill>
                  <a:srgbClr val="C00000"/>
                </a:solidFill>
              </a:rPr>
              <a:t>пользования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C00000"/>
                </a:solidFill>
              </a:rPr>
              <a:t>предназначенные для размещения линейных объектов и (или) занятые линейными </a:t>
            </a:r>
            <a:r>
              <a:rPr lang="ru-RU" sz="1600" dirty="0" smtClean="0">
                <a:solidFill>
                  <a:srgbClr val="C00000"/>
                </a:solidFill>
              </a:rPr>
              <a:t>объектами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C00000"/>
                </a:solidFill>
              </a:rPr>
              <a:t>предоставленные для добычи полезных ископаемых</a:t>
            </a:r>
          </a:p>
        </p:txBody>
      </p:sp>
    </p:spTree>
    <p:extLst>
      <p:ext uri="{BB962C8B-B14F-4D97-AF65-F5344CB8AC3E}">
        <p14:creationId xmlns:p14="http://schemas.microsoft.com/office/powerpoint/2010/main" val="284783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3343" y="0"/>
            <a:ext cx="11805313" cy="670442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ru-RU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земель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лесного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фонда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endParaRPr lang="ru-RU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земель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покрытых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поверхностными водами, 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земель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запаса, 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земель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особо охраняемых природных территорий 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(за исключением земель лечебно-оздоровительных местностей и курортов), </a:t>
            </a:r>
            <a:endParaRPr lang="ru-RU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сельскохозяйственных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угодий 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в составе земель сельскохозяйственного назначения, </a:t>
            </a:r>
            <a:endParaRPr lang="ru-RU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земельных 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участков, расположенных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в границах особых экономических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зон</a:t>
            </a:r>
          </a:p>
          <a:p>
            <a:pPr algn="just"/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Использование </a:t>
            </a:r>
            <a:r>
              <a:rPr lang="ru-RU" sz="2400" b="1" dirty="0">
                <a:solidFill>
                  <a:srgbClr val="FF0000"/>
                </a:solidFill>
              </a:rPr>
              <a:t>земельных участков, на которые действие градостроительных регламентов не распространяется </a:t>
            </a:r>
            <a:r>
              <a:rPr lang="ru-RU" sz="2400" dirty="0">
                <a:solidFill>
                  <a:srgbClr val="FF0000"/>
                </a:solidFill>
              </a:rPr>
              <a:t>или </a:t>
            </a:r>
            <a:r>
              <a:rPr lang="ru-RU" sz="2400" b="1" dirty="0">
                <a:solidFill>
                  <a:srgbClr val="FF0000"/>
                </a:solidFill>
              </a:rPr>
              <a:t>для которых градостроительные регламенты не устанавливаются</a:t>
            </a:r>
            <a:r>
              <a:rPr lang="ru-RU" sz="2400" dirty="0">
                <a:solidFill>
                  <a:srgbClr val="FF0000"/>
                </a:solidFill>
              </a:rPr>
              <a:t>, определяется уполномоченными </a:t>
            </a:r>
            <a:r>
              <a:rPr lang="ru-RU" sz="2400" dirty="0" smtClean="0">
                <a:solidFill>
                  <a:srgbClr val="FF0000"/>
                </a:solidFill>
              </a:rPr>
              <a:t>органами </a:t>
            </a:r>
            <a:r>
              <a:rPr lang="ru-RU" sz="2400" dirty="0">
                <a:solidFill>
                  <a:srgbClr val="FF0000"/>
                </a:solidFill>
              </a:rPr>
              <a:t>исполнительной власти </a:t>
            </a:r>
            <a:r>
              <a:rPr lang="ru-RU" sz="2400" dirty="0" smtClean="0">
                <a:solidFill>
                  <a:srgbClr val="FF0000"/>
                </a:solidFill>
              </a:rPr>
              <a:t>и местного </a:t>
            </a:r>
            <a:r>
              <a:rPr lang="ru-RU" sz="2400" dirty="0">
                <a:solidFill>
                  <a:srgbClr val="FF0000"/>
                </a:solidFill>
              </a:rPr>
              <a:t>самоуправления </a:t>
            </a:r>
            <a:r>
              <a:rPr lang="ru-RU" sz="2400" b="1" dirty="0">
                <a:solidFill>
                  <a:srgbClr val="FF0000"/>
                </a:solidFill>
              </a:rPr>
              <a:t>в соответствии с федеральными законами</a:t>
            </a:r>
            <a:r>
              <a:rPr lang="ru-RU" sz="2400" dirty="0">
                <a:solidFill>
                  <a:srgbClr val="FF0000"/>
                </a:solidFill>
              </a:rPr>
              <a:t>. </a:t>
            </a:r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Использование </a:t>
            </a:r>
            <a:r>
              <a:rPr lang="ru-RU" sz="2400" dirty="0">
                <a:solidFill>
                  <a:srgbClr val="FF0000"/>
                </a:solidFill>
              </a:rPr>
              <a:t>земельных участков в границах </a:t>
            </a:r>
            <a:r>
              <a:rPr lang="ru-RU" sz="2400" b="1" dirty="0">
                <a:solidFill>
                  <a:srgbClr val="FF0000"/>
                </a:solidFill>
              </a:rPr>
              <a:t>особых экономических зон </a:t>
            </a:r>
            <a:r>
              <a:rPr lang="ru-RU" sz="2400" dirty="0">
                <a:solidFill>
                  <a:srgbClr val="FF0000"/>
                </a:solidFill>
              </a:rPr>
              <a:t>определяется </a:t>
            </a:r>
            <a:r>
              <a:rPr lang="ru-RU" sz="2400" b="1" dirty="0">
                <a:solidFill>
                  <a:srgbClr val="FF0000"/>
                </a:solidFill>
              </a:rPr>
              <a:t>органами управления </a:t>
            </a:r>
            <a:r>
              <a:rPr lang="ru-RU" sz="2400" dirty="0">
                <a:solidFill>
                  <a:srgbClr val="FF0000"/>
                </a:solidFill>
              </a:rPr>
              <a:t>особыми экономическими </a:t>
            </a:r>
            <a:r>
              <a:rPr lang="ru-RU" sz="2400" dirty="0" smtClean="0">
                <a:solidFill>
                  <a:srgbClr val="FF0000"/>
                </a:solidFill>
              </a:rPr>
              <a:t>зонами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6478"/>
            <a:ext cx="10515600" cy="85980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/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/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>
                <a:solidFill>
                  <a:srgbClr val="FF0000"/>
                </a:solidFill>
              </a:rPr>
              <a:t/>
            </a:r>
            <a:br>
              <a:rPr lang="ru-RU" sz="3200" b="1" dirty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/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>
                <a:solidFill>
                  <a:srgbClr val="FF0000"/>
                </a:solidFill>
              </a:rPr>
              <a:t/>
            </a:r>
            <a:br>
              <a:rPr lang="ru-RU" sz="3200" b="1" dirty="0">
                <a:solidFill>
                  <a:srgbClr val="FF0000"/>
                </a:solidFill>
              </a:rPr>
            </a:br>
            <a:r>
              <a:rPr lang="ru-RU" sz="2700" b="1" dirty="0" smtClean="0">
                <a:solidFill>
                  <a:srgbClr val="FF0000"/>
                </a:solidFill>
              </a:rPr>
              <a:t>Градостроительные </a:t>
            </a:r>
            <a:r>
              <a:rPr lang="ru-RU" sz="2700" b="1" dirty="0">
                <a:solidFill>
                  <a:srgbClr val="FF0000"/>
                </a:solidFill>
              </a:rPr>
              <a:t>регламенты не устанавливаются </a:t>
            </a:r>
            <a:r>
              <a:rPr lang="ru-RU" sz="2700" b="1" dirty="0" smtClean="0">
                <a:solidFill>
                  <a:srgbClr val="FF0000"/>
                </a:solidFill>
              </a:rPr>
              <a:t>для</a:t>
            </a:r>
            <a:r>
              <a:rPr lang="ru-RU" sz="2700" b="1" dirty="0" smtClean="0">
                <a:solidFill>
                  <a:schemeClr val="accent6">
                    <a:lumMod val="50000"/>
                  </a:schemeClr>
                </a:solidFill>
              </a:rPr>
              <a:t>: </a:t>
            </a:r>
            <a:r>
              <a:rPr lang="ru-RU" sz="2700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2700" dirty="0">
                <a:solidFill>
                  <a:schemeClr val="accent6">
                    <a:lumMod val="50000"/>
                  </a:schemeClr>
                </a:solidFill>
              </a:rPr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01804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00251"/>
            <a:ext cx="10515600" cy="1132763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Использование земельных участков и объектов капитального строительства, </a:t>
            </a:r>
            <a:r>
              <a:rPr lang="ru-RU" sz="2800" b="1" u="sng" dirty="0" smtClean="0">
                <a:solidFill>
                  <a:srgbClr val="002060"/>
                </a:solidFill>
              </a:rPr>
              <a:t>образованных и созданных до утверждения градостроительных регламентов</a:t>
            </a:r>
            <a:endParaRPr lang="ru-RU" sz="2800" b="1" u="sng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36728" y="1787856"/>
            <a:ext cx="5735471" cy="4933665"/>
          </a:xfrm>
        </p:spPr>
        <p:txBody>
          <a:bodyPr>
            <a:normAutofit fontScale="70000" lnSpcReduction="20000"/>
          </a:bodyPr>
          <a:lstStyle/>
          <a:p>
            <a:pPr marL="285750" lvl="0" indent="-285750" algn="just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70AD47">
                    <a:lumMod val="50000"/>
                  </a:srgbClr>
                </a:solidFill>
              </a:rPr>
              <a:t>Земельные </a:t>
            </a:r>
            <a:r>
              <a:rPr lang="ru-RU" sz="2600" dirty="0">
                <a:solidFill>
                  <a:srgbClr val="70AD47">
                    <a:lumMod val="50000"/>
                  </a:srgbClr>
                </a:solidFill>
              </a:rPr>
              <a:t>участки или объекты капитального строительства, виды разрешенного использования, предельные (минимальные и (или) максимальные) размеры и предельные параметры которых </a:t>
            </a:r>
            <a:r>
              <a:rPr lang="ru-RU" sz="2600" b="1" dirty="0">
                <a:solidFill>
                  <a:srgbClr val="70AD47">
                    <a:lumMod val="50000"/>
                  </a:srgbClr>
                </a:solidFill>
              </a:rPr>
              <a:t>не соответствуют градостроительному регламенту</a:t>
            </a:r>
            <a:r>
              <a:rPr lang="ru-RU" sz="2600" dirty="0">
                <a:solidFill>
                  <a:srgbClr val="70AD47">
                    <a:lumMod val="50000"/>
                  </a:srgbClr>
                </a:solidFill>
              </a:rPr>
              <a:t>, </a:t>
            </a:r>
            <a:r>
              <a:rPr lang="ru-RU" sz="2600" b="1" dirty="0">
                <a:solidFill>
                  <a:srgbClr val="70AD47">
                    <a:lumMod val="50000"/>
                  </a:srgbClr>
                </a:solidFill>
              </a:rPr>
              <a:t>могут использоваться без установления срока приведения их в соответствие с градостроительным регламентом</a:t>
            </a:r>
            <a:r>
              <a:rPr lang="ru-RU" sz="2600" dirty="0">
                <a:solidFill>
                  <a:srgbClr val="70AD47">
                    <a:lumMod val="50000"/>
                  </a:srgbClr>
                </a:solidFill>
              </a:rPr>
              <a:t>, за исключением случаев, если использование таких земельных участков и объектов капитального строительства опасно для жизни или здоровья человека, для окружающей среды, объектов культурного </a:t>
            </a:r>
            <a:r>
              <a:rPr lang="ru-RU" sz="2600" dirty="0" smtClean="0">
                <a:solidFill>
                  <a:srgbClr val="70AD47">
                    <a:lumMod val="50000"/>
                  </a:srgbClr>
                </a:solidFill>
              </a:rPr>
              <a:t>наследия</a:t>
            </a:r>
          </a:p>
          <a:p>
            <a:pPr marL="285750" lvl="0" indent="-285750" algn="just">
              <a:lnSpc>
                <a:spcPct val="100000"/>
              </a:lnSpc>
              <a:spcBef>
                <a:spcPts val="0"/>
              </a:spcBef>
            </a:pPr>
            <a:endParaRPr lang="ru-RU" sz="2600" dirty="0">
              <a:solidFill>
                <a:srgbClr val="70AD47">
                  <a:lumMod val="50000"/>
                </a:srgbClr>
              </a:solidFill>
            </a:endParaRPr>
          </a:p>
          <a:p>
            <a:pPr marL="285750" lvl="0" indent="-285750" algn="just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70AD47">
                    <a:lumMod val="50000"/>
                  </a:srgbClr>
                </a:solidFill>
              </a:rPr>
              <a:t>В </a:t>
            </a:r>
            <a:r>
              <a:rPr lang="ru-RU" sz="2600" dirty="0">
                <a:solidFill>
                  <a:srgbClr val="70AD47">
                    <a:lumMod val="50000"/>
                  </a:srgbClr>
                </a:solidFill>
              </a:rPr>
              <a:t>случае, </a:t>
            </a:r>
            <a:r>
              <a:rPr lang="ru-RU" sz="2600" dirty="0">
                <a:solidFill>
                  <a:srgbClr val="FF0000"/>
                </a:solidFill>
              </a:rPr>
              <a:t>если использование указанных земельных участков и объектов капитального строительства продолжается и опасно для жизни или здоровья человека, для окружающей среды, объектов культурного наследия, </a:t>
            </a:r>
            <a:r>
              <a:rPr lang="ru-RU" sz="2600" b="1" dirty="0">
                <a:solidFill>
                  <a:srgbClr val="FF0000"/>
                </a:solidFill>
              </a:rPr>
              <a:t>может быть наложен запрет</a:t>
            </a:r>
            <a:r>
              <a:rPr lang="ru-RU" sz="2600" dirty="0">
                <a:solidFill>
                  <a:srgbClr val="FF0000"/>
                </a:solidFill>
              </a:rPr>
              <a:t> на использование таких земельных участков и объектов</a:t>
            </a:r>
          </a:p>
          <a:p>
            <a:endParaRPr lang="ru-RU" sz="1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5029" y="1787856"/>
            <a:ext cx="5564875" cy="474942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2600" dirty="0" smtClean="0">
                <a:solidFill>
                  <a:srgbClr val="70AD47">
                    <a:lumMod val="50000"/>
                  </a:srgbClr>
                </a:solidFill>
              </a:rPr>
              <a:t>Реконструкция </a:t>
            </a:r>
            <a:r>
              <a:rPr lang="ru-RU" sz="2600" dirty="0">
                <a:solidFill>
                  <a:srgbClr val="70AD47">
                    <a:lumMod val="50000"/>
                  </a:srgbClr>
                </a:solidFill>
              </a:rPr>
              <a:t>объектов капитального строительства может осуществляться только </a:t>
            </a:r>
            <a:r>
              <a:rPr lang="ru-RU" sz="2600" b="1" dirty="0">
                <a:solidFill>
                  <a:srgbClr val="70AD47">
                    <a:lumMod val="50000"/>
                  </a:srgbClr>
                </a:solidFill>
              </a:rPr>
              <a:t>путем приведения таких объектов в соответствие с градостроительным регламентом или путем уменьшения их несоответствия предельным параметрам разрешенного строительства, реконструкции</a:t>
            </a:r>
            <a:r>
              <a:rPr lang="ru-RU" sz="2600" dirty="0" smtClean="0">
                <a:solidFill>
                  <a:srgbClr val="70AD47">
                    <a:lumMod val="50000"/>
                  </a:srgbClr>
                </a:solidFill>
              </a:rPr>
              <a:t>.</a:t>
            </a:r>
          </a:p>
          <a:p>
            <a:pPr algn="just"/>
            <a:r>
              <a:rPr lang="ru-RU" sz="2600" dirty="0" smtClean="0">
                <a:solidFill>
                  <a:srgbClr val="70AD47">
                    <a:lumMod val="50000"/>
                  </a:srgbClr>
                </a:solidFill>
              </a:rPr>
              <a:t> </a:t>
            </a:r>
            <a:r>
              <a:rPr lang="ru-RU" sz="2600" b="1" dirty="0">
                <a:solidFill>
                  <a:srgbClr val="70AD47">
                    <a:lumMod val="50000"/>
                  </a:srgbClr>
                </a:solidFill>
              </a:rPr>
              <a:t>Изменение видов разрешенного использования </a:t>
            </a:r>
            <a:r>
              <a:rPr lang="ru-RU" sz="2600" dirty="0">
                <a:solidFill>
                  <a:srgbClr val="70AD47">
                    <a:lumMod val="50000"/>
                  </a:srgbClr>
                </a:solidFill>
              </a:rPr>
              <a:t>указанных земельных участков и объектов капитального строительства может осуществляться </a:t>
            </a:r>
            <a:r>
              <a:rPr lang="ru-RU" sz="2600" b="1" dirty="0">
                <a:solidFill>
                  <a:srgbClr val="70AD47">
                    <a:lumMod val="50000"/>
                  </a:srgbClr>
                </a:solidFill>
              </a:rPr>
              <a:t>путем приведения их в соответствие с видами разрешенного использования земельных участков и объектов капитального строительства, установленными градостроительным регламентом</a:t>
            </a:r>
            <a:r>
              <a:rPr lang="ru-RU" sz="2600" dirty="0">
                <a:solidFill>
                  <a:srgbClr val="70AD47">
                    <a:lumMod val="50000"/>
                  </a:srgbClr>
                </a:solidFill>
              </a:rPr>
              <a:t>.</a:t>
            </a:r>
          </a:p>
          <a:p>
            <a:pPr lvl="0" algn="just"/>
            <a:endParaRPr lang="ru-RU" dirty="0">
              <a:solidFill>
                <a:srgbClr val="70AD47">
                  <a:lumMod val="50000"/>
                </a:srgb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279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95049" y="497941"/>
            <a:ext cx="5323437" cy="13580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Виды разрешенного использования</a:t>
            </a:r>
          </a:p>
          <a:p>
            <a:pPr algn="ctr"/>
            <a:r>
              <a:rPr lang="ru-RU" dirty="0" smtClean="0"/>
              <a:t>Ст. 37 </a:t>
            </a:r>
            <a:r>
              <a:rPr lang="ru-RU" dirty="0" err="1" smtClean="0"/>
              <a:t>ГрК</a:t>
            </a:r>
            <a:r>
              <a:rPr lang="ru-RU" dirty="0" smtClean="0"/>
              <a:t> РФ</a:t>
            </a:r>
            <a:endParaRPr lang="ru-RU" dirty="0"/>
          </a:p>
        </p:txBody>
      </p:sp>
      <p:sp>
        <p:nvSpPr>
          <p:cNvPr id="3" name="Стрелка вниз 2"/>
          <p:cNvSpPr/>
          <p:nvPr/>
        </p:nvSpPr>
        <p:spPr>
          <a:xfrm rot="2703321">
            <a:off x="3169457" y="1883849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низ 3"/>
          <p:cNvSpPr/>
          <p:nvPr/>
        </p:nvSpPr>
        <p:spPr>
          <a:xfrm rot="18711298">
            <a:off x="8305116" y="187366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729211" y="3204927"/>
            <a:ext cx="251686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основные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7306146" y="3123446"/>
            <a:ext cx="3757188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Условно разрешенные</a:t>
            </a:r>
            <a:endParaRPr lang="ru-RU" dirty="0"/>
          </a:p>
        </p:txBody>
      </p:sp>
      <p:sp>
        <p:nvSpPr>
          <p:cNvPr id="7" name="Стрелка вниз 6"/>
          <p:cNvSpPr/>
          <p:nvPr/>
        </p:nvSpPr>
        <p:spPr>
          <a:xfrm>
            <a:off x="2745327" y="4239114"/>
            <a:ext cx="484632" cy="6044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8942424" y="4119327"/>
            <a:ext cx="484632" cy="72427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96293" y="5037680"/>
            <a:ext cx="4065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Вспомогательные (дополнительные по отношению к основным)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7149646" y="5037680"/>
            <a:ext cx="4070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Вспомогательные (дополнительные по отношению </a:t>
            </a:r>
            <a:r>
              <a:rPr lang="ru-RU" dirty="0" smtClean="0">
                <a:solidFill>
                  <a:prstClr val="black"/>
                </a:solidFill>
              </a:rPr>
              <a:t>к условно разрешенным)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7313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Предельные (минимальные и (или) максимальные) размеры земельных участков и предельные параметры разрешенного строительства, реконструкции объектов капитального строительства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предельные (минимальные и (или) максимальные) размеры земельных участков, в том числе их площадь;</a:t>
            </a:r>
          </a:p>
          <a:p>
            <a:r>
              <a:rPr lang="ru-RU" dirty="0" smtClean="0"/>
              <a:t>минимальные </a:t>
            </a:r>
            <a:r>
              <a:rPr lang="ru-RU" dirty="0"/>
              <a:t>отступы от границ земельных участков в целях определения мест допустимого размещения зданий, строений, сооружений, за пределами которых запрещено строительство зданий, строений, сооружений;</a:t>
            </a:r>
          </a:p>
          <a:p>
            <a:r>
              <a:rPr lang="ru-RU" dirty="0" smtClean="0"/>
              <a:t>предельное </a:t>
            </a:r>
            <a:r>
              <a:rPr lang="ru-RU" dirty="0"/>
              <a:t>количество этажей или предельную высоту зданий, строений, сооружений;</a:t>
            </a:r>
          </a:p>
          <a:p>
            <a:r>
              <a:rPr lang="ru-RU" dirty="0" smtClean="0"/>
              <a:t> </a:t>
            </a:r>
            <a:r>
              <a:rPr lang="ru-RU" dirty="0"/>
              <a:t>максимальный процент застройки в границах земельного участка, определяемый как отношение суммарной площади земельного участка, которая может быть застроена, ко всей площади земельного участка;</a:t>
            </a:r>
          </a:p>
          <a:p>
            <a:r>
              <a:rPr lang="ru-RU" dirty="0" smtClean="0"/>
              <a:t>иные </a:t>
            </a:r>
            <a:r>
              <a:rPr lang="ru-RU" dirty="0"/>
              <a:t>показатели.</a:t>
            </a:r>
          </a:p>
        </p:txBody>
      </p:sp>
    </p:spTree>
    <p:extLst>
      <p:ext uri="{BB962C8B-B14F-4D97-AF65-F5344CB8AC3E}">
        <p14:creationId xmlns:p14="http://schemas.microsoft.com/office/powerpoint/2010/main" val="14231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7093"/>
          </a:xfrm>
        </p:spPr>
        <p:txBody>
          <a:bodyPr/>
          <a:lstStyle/>
          <a:p>
            <a:pPr algn="ctr"/>
            <a:r>
              <a:rPr lang="ru-RU" b="1" dirty="0" smtClean="0"/>
              <a:t>Планировка территории </a:t>
            </a:r>
            <a:r>
              <a:rPr lang="ru-RU" sz="3600" b="1" dirty="0" smtClean="0"/>
              <a:t>(гл.5 </a:t>
            </a:r>
            <a:r>
              <a:rPr lang="ru-RU" sz="3600" b="1" dirty="0" err="1" smtClean="0"/>
              <a:t>ГрК</a:t>
            </a:r>
            <a:r>
              <a:rPr lang="ru-RU" sz="3600" b="1" dirty="0" smtClean="0"/>
              <a:t> РФ)</a:t>
            </a:r>
            <a:endParaRPr lang="ru-RU" sz="3600" b="1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6896757"/>
              </p:ext>
            </p:extLst>
          </p:nvPr>
        </p:nvGraphicFramePr>
        <p:xfrm>
          <a:off x="838200" y="1629624"/>
          <a:ext cx="10515600" cy="51333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трелка вниз 3"/>
          <p:cNvSpPr/>
          <p:nvPr/>
        </p:nvSpPr>
        <p:spPr>
          <a:xfrm>
            <a:off x="5853684" y="1113576"/>
            <a:ext cx="484632" cy="3711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4019740" y="1785660"/>
            <a:ext cx="978408" cy="484632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7668284" y="1785660"/>
            <a:ext cx="751439" cy="484632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8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57643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Содержание документации по планировке территории</a:t>
            </a:r>
            <a:endParaRPr lang="ru-RU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839788" y="1077363"/>
            <a:ext cx="5157787" cy="497942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Проект планировки территории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380246" y="1647732"/>
            <a:ext cx="5617329" cy="4988458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85000" lnSpcReduction="10000"/>
          </a:bodyPr>
          <a:lstStyle/>
          <a:p>
            <a:r>
              <a:rPr lang="ru-RU" sz="2000" dirty="0"/>
              <a:t>чертеж или чертежи планировки территории, на которых отображаются</a:t>
            </a:r>
            <a:r>
              <a:rPr lang="ru-RU" sz="2000" dirty="0" smtClean="0"/>
              <a:t>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500" dirty="0"/>
              <a:t>красные линии;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500" dirty="0" smtClean="0"/>
              <a:t>линии</a:t>
            </a:r>
            <a:r>
              <a:rPr lang="ru-RU" sz="1500" dirty="0"/>
              <a:t>, обозначающие дороги, улицы, проезды, линии связи, объекты инженерной и транспортной инфраструктур, проходы к водным объектам общего пользования и их береговым полосам;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500" dirty="0" smtClean="0"/>
              <a:t>границы </a:t>
            </a:r>
            <a:r>
              <a:rPr lang="ru-RU" sz="1500" dirty="0"/>
              <a:t>зон планируемого размещения объектов социально-культурного и коммунально-бытового назначения, иных объектов капитального строительства</a:t>
            </a:r>
            <a:r>
              <a:rPr lang="ru-RU" sz="1500" dirty="0" smtClean="0"/>
              <a:t>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500" dirty="0" smtClean="0"/>
              <a:t> </a:t>
            </a:r>
            <a:r>
              <a:rPr lang="ru-RU" sz="1500" dirty="0"/>
              <a:t>границы зон планируемого размещения объектов федерального значения, объектов регионального значения, объектов местного значения</a:t>
            </a:r>
            <a:r>
              <a:rPr lang="ru-RU" sz="1500" dirty="0" smtClean="0"/>
              <a:t>;</a:t>
            </a:r>
          </a:p>
          <a:p>
            <a:pPr>
              <a:lnSpc>
                <a:spcPct val="100000"/>
              </a:lnSpc>
            </a:pPr>
            <a:r>
              <a:rPr lang="ru-RU" sz="2000" dirty="0"/>
              <a:t>положения о размещении объектов капитального строительства федерального, регионального или местного значения, а также о характеристиках планируемого развития территории, в том числе плотности и параметрах застройки территории и характеристиках развития систем социального, транспортного обслуживания и инженерно-технического обеспечения, необходимых для развития территории</a:t>
            </a:r>
            <a:endParaRPr lang="ru-RU" sz="2000" dirty="0" smtClean="0"/>
          </a:p>
          <a:p>
            <a:pPr marL="0" indent="0">
              <a:lnSpc>
                <a:spcPct val="100000"/>
              </a:lnSpc>
              <a:buNone/>
            </a:pPr>
            <a:endParaRPr lang="ru-RU" sz="1500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6172200" y="1077363"/>
            <a:ext cx="5183188" cy="47983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Проект межевания территории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>
            <a:off x="6172199" y="1647732"/>
            <a:ext cx="5805535" cy="4988458"/>
          </a:xfrm>
          <a:solidFill>
            <a:srgbClr val="92D050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dirty="0"/>
              <a:t>чертежи межевания территории, на которых отображаются:</a:t>
            </a:r>
          </a:p>
          <a:p>
            <a:r>
              <a:rPr lang="ru-RU" sz="2000" dirty="0" smtClean="0"/>
              <a:t>красные </a:t>
            </a:r>
            <a:r>
              <a:rPr lang="ru-RU" sz="2000" dirty="0"/>
              <a:t>линии, утвержденные в составе проекта планировки территории;</a:t>
            </a:r>
          </a:p>
          <a:p>
            <a:r>
              <a:rPr lang="ru-RU" sz="2000" dirty="0" smtClean="0"/>
              <a:t>линии </a:t>
            </a:r>
            <a:r>
              <a:rPr lang="ru-RU" sz="2000" dirty="0"/>
              <a:t>отступа от красных линий в целях определения места допустимого размещения зданий, строений, сооружений;</a:t>
            </a:r>
          </a:p>
          <a:p>
            <a:r>
              <a:rPr lang="ru-RU" sz="2000" dirty="0" smtClean="0"/>
              <a:t>границы </a:t>
            </a:r>
            <a:r>
              <a:rPr lang="ru-RU" sz="2000" dirty="0"/>
              <a:t>образуемых и изменяемых земельных участков на кадастровом плане территории, условные номера образуемых земельных участков;</a:t>
            </a:r>
          </a:p>
          <a:p>
            <a:r>
              <a:rPr lang="ru-RU" sz="2000" dirty="0" smtClean="0"/>
              <a:t>границы </a:t>
            </a:r>
            <a:r>
              <a:rPr lang="ru-RU" sz="2000" dirty="0"/>
              <a:t>территорий объектов культурного наследия;</a:t>
            </a:r>
          </a:p>
          <a:p>
            <a:r>
              <a:rPr lang="ru-RU" sz="2000" dirty="0" smtClean="0"/>
              <a:t>границы </a:t>
            </a:r>
            <a:r>
              <a:rPr lang="ru-RU" sz="2000" dirty="0"/>
              <a:t>зон с особыми условиями использования территорий;</a:t>
            </a:r>
          </a:p>
          <a:p>
            <a:r>
              <a:rPr lang="ru-RU" sz="2000" dirty="0" smtClean="0"/>
              <a:t>границы </a:t>
            </a:r>
            <a:r>
              <a:rPr lang="ru-RU" sz="2000" dirty="0"/>
              <a:t>зон действия публичных сервитутов.</a:t>
            </a:r>
          </a:p>
        </p:txBody>
      </p:sp>
    </p:spTree>
    <p:extLst>
      <p:ext uri="{BB962C8B-B14F-4D97-AF65-F5344CB8AC3E}">
        <p14:creationId xmlns:p14="http://schemas.microsoft.com/office/powerpoint/2010/main" val="85754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7093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Содержание градостроительного плана </a:t>
            </a:r>
            <a:br>
              <a:rPr lang="ru-RU" sz="2800" b="1" dirty="0" smtClean="0"/>
            </a:br>
            <a:r>
              <a:rPr lang="ru-RU" sz="2800" b="1" dirty="0" smtClean="0"/>
              <a:t>земельного участка</a:t>
            </a:r>
            <a:endParaRPr lang="ru-RU" sz="2800" b="1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497941" y="1294646"/>
            <a:ext cx="11090495" cy="5350597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 fontScale="85000" lnSpcReduction="20000"/>
          </a:bodyPr>
          <a:lstStyle/>
          <a:p>
            <a:r>
              <a:rPr lang="ru-RU" b="1" dirty="0"/>
              <a:t>1) границы земельного участка;</a:t>
            </a:r>
          </a:p>
          <a:p>
            <a:r>
              <a:rPr lang="ru-RU" b="1" dirty="0"/>
              <a:t>2) границы зон действия публичных сервитутов;</a:t>
            </a:r>
          </a:p>
          <a:p>
            <a:r>
              <a:rPr lang="ru-RU" b="1" dirty="0"/>
              <a:t>3) минимальные отступы от границ земельного участка в целях определения мест допустимого размещения зданий, строений, сооружений, за пределами которых запрещено строительство зданий, строений, сооружений;</a:t>
            </a:r>
          </a:p>
          <a:p>
            <a:r>
              <a:rPr lang="ru-RU" b="1" dirty="0"/>
              <a:t>4) информация о градостроительном регламенте (в случае, если на земельный участок распространяется действие градостроительного регламента). При этом в градостроительном плане земельного участка, за исключением случаев предоставления земельного участка для государственных или муниципальных нужд, должна содержаться информация о всех предусмотренных градостроительным регламентом видах разрешенного использования земельного участка;</a:t>
            </a:r>
          </a:p>
          <a:p>
            <a:r>
              <a:rPr lang="ru-RU" b="1" dirty="0"/>
              <a:t>5) информация о разрешенном использовании земельного участка, требованиях к назначению, параметрам и размещению объекта капитального строительства на указанном земельном участке (в случаях, если на земельный участок не распространяется действие градостроительного регламента или для земельного участка не устанавливается градостроительный регламент);</a:t>
            </a:r>
          </a:p>
          <a:p>
            <a:r>
              <a:rPr lang="ru-RU" b="1" dirty="0"/>
              <a:t>6) информация о расположенных в границах земельного участка объектах капитального строительства, объектах культурного наследия;</a:t>
            </a:r>
          </a:p>
          <a:p>
            <a:r>
              <a:rPr lang="ru-RU" b="1" dirty="0"/>
              <a:t>7) информация о технических условиях подключения (технологического присоединения) объектов капитального строительства к сетям инженерно-технического обеспечения (далее - технические условия);</a:t>
            </a:r>
          </a:p>
          <a:p>
            <a:r>
              <a:rPr lang="ru-RU" b="1" dirty="0" smtClean="0"/>
              <a:t>8) </a:t>
            </a:r>
            <a:r>
              <a:rPr lang="ru-RU" b="1" dirty="0"/>
              <a:t>границы зоны планируемого размещения объектов капитального строительства для государственных или муниципальных нужд.</a:t>
            </a:r>
          </a:p>
          <a:p>
            <a:r>
              <a:rPr lang="ru-RU" b="1" dirty="0" smtClean="0"/>
              <a:t> </a:t>
            </a:r>
            <a:r>
              <a:rPr lang="ru-RU" b="1" dirty="0"/>
              <a:t>В состав градостроительного плана земельного участка может включаться информация о возможности или невозможности его разделения на несколько земельных участков.</a:t>
            </a:r>
          </a:p>
        </p:txBody>
      </p:sp>
    </p:spTree>
    <p:extLst>
      <p:ext uri="{BB962C8B-B14F-4D97-AF65-F5344CB8AC3E}">
        <p14:creationId xmlns:p14="http://schemas.microsoft.com/office/powerpoint/2010/main" val="3626043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262551"/>
            <a:ext cx="10515600" cy="860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Соотношение документов территориального планирования </a:t>
            </a:r>
            <a:endParaRPr lang="ru-RU" sz="3600" b="1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81069" y="1122630"/>
            <a:ext cx="11841933" cy="557693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94645" y="1493822"/>
            <a:ext cx="2851841" cy="12222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Схемы территориального планирования Российской Федерации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197505" y="1493822"/>
            <a:ext cx="3277353" cy="12222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Схемы территориального планирования </a:t>
            </a:r>
            <a:r>
              <a:rPr lang="ru-RU" dirty="0" smtClean="0"/>
              <a:t>субъектов Российской </a:t>
            </a:r>
            <a:r>
              <a:rPr lang="ru-RU" dirty="0"/>
              <a:t>Федерации</a:t>
            </a:r>
          </a:p>
        </p:txBody>
      </p:sp>
      <p:sp>
        <p:nvSpPr>
          <p:cNvPr id="8" name="Стрелка вправо 7"/>
          <p:cNvSpPr/>
          <p:nvPr/>
        </p:nvSpPr>
        <p:spPr>
          <a:xfrm>
            <a:off x="5606796" y="186261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0800000">
            <a:off x="4693587" y="186261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 rot="1196629">
            <a:off x="3080162" y="293489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9448154">
            <a:off x="7394300" y="284623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421637" y="3232086"/>
            <a:ext cx="2607399" cy="13580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Схемы территориального планирования муниципальных районов</a:t>
            </a:r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548388" y="5207210"/>
            <a:ext cx="2480648" cy="12898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Генеральные планы городских округов, поселений</a:t>
            </a:r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 rot="19831426">
            <a:off x="2517633" y="3292901"/>
            <a:ext cx="484632" cy="20101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 rot="2272540">
            <a:off x="8475452" y="3265258"/>
            <a:ext cx="484632" cy="2009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5477820" y="4780230"/>
            <a:ext cx="484632" cy="3259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4724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76127" y="552262"/>
            <a:ext cx="2381062" cy="1348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Документ территориального планирования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337426" y="552262"/>
            <a:ext cx="3005750" cy="13489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Документ градостроительного зонирования (ПЗЗ)</a:t>
            </a:r>
            <a:endParaRPr lang="ru-RU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4409038" y="98442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37844" y="2224144"/>
            <a:ext cx="2046083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Проект планировки территории</a:t>
            </a:r>
            <a:endParaRPr lang="ru-RU" dirty="0"/>
          </a:p>
        </p:txBody>
      </p:sp>
      <p:sp>
        <p:nvSpPr>
          <p:cNvPr id="8" name="Стрелка вниз 7"/>
          <p:cNvSpPr/>
          <p:nvPr/>
        </p:nvSpPr>
        <p:spPr>
          <a:xfrm>
            <a:off x="4818569" y="3341367"/>
            <a:ext cx="484632" cy="55226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10271" y="4096451"/>
            <a:ext cx="197365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Проект межевания территории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567065" y="5709790"/>
            <a:ext cx="325019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Градостроительный план земельного участка</a:t>
            </a:r>
            <a:endParaRPr lang="ru-RU" dirty="0"/>
          </a:p>
        </p:txBody>
      </p:sp>
      <p:sp>
        <p:nvSpPr>
          <p:cNvPr id="15" name="Стрелка вниз 14"/>
          <p:cNvSpPr/>
          <p:nvPr/>
        </p:nvSpPr>
        <p:spPr>
          <a:xfrm>
            <a:off x="4846364" y="5213674"/>
            <a:ext cx="484632" cy="3349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 rot="19046584">
            <a:off x="2770562" y="1794634"/>
            <a:ext cx="484632" cy="286234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 rot="2408438">
            <a:off x="6886773" y="1849745"/>
            <a:ext cx="484632" cy="26677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rot="18163499">
            <a:off x="3189034" y="188034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 rot="2835199">
            <a:off x="6444508" y="1937910"/>
            <a:ext cx="484632" cy="87948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7882355" y="3341367"/>
            <a:ext cx="3018570" cy="18236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Схема расположения земельного участка на кадастровом плане территории</a:t>
            </a:r>
            <a:endParaRPr lang="ru-RU" dirty="0"/>
          </a:p>
        </p:txBody>
      </p:sp>
      <p:sp>
        <p:nvSpPr>
          <p:cNvPr id="22" name="Стрелка вниз 21"/>
          <p:cNvSpPr/>
          <p:nvPr/>
        </p:nvSpPr>
        <p:spPr>
          <a:xfrm rot="20547886">
            <a:off x="8995693" y="2270155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трелка вниз 1"/>
          <p:cNvSpPr/>
          <p:nvPr/>
        </p:nvSpPr>
        <p:spPr>
          <a:xfrm rot="3405234">
            <a:off x="7170516" y="4891959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07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597</TotalTime>
  <Words>1982</Words>
  <Application>Microsoft Office PowerPoint</Application>
  <PresentationFormat>Широкоэкранный</PresentationFormat>
  <Paragraphs>182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Ретро</vt:lpstr>
      <vt:lpstr> Лекция № 2   Территориальное планирование и градостроительное зонирование</vt:lpstr>
      <vt:lpstr>Результаты градостроительной деятельности (документы)</vt:lpstr>
      <vt:lpstr>Объекты схем территориального планирования</vt:lpstr>
      <vt:lpstr>Содержание схем территориального планирования Российской Федерации, субъектов Российской Федерации</vt:lpstr>
      <vt:lpstr>Содержание схемы муниципального района</vt:lpstr>
      <vt:lpstr>Содержание генерального плана городского округа, поселения</vt:lpstr>
      <vt:lpstr>Реализация документов территориального планирования</vt:lpstr>
      <vt:lpstr>Правила землепользования и застройки</vt:lpstr>
      <vt:lpstr>Виды и состав территориальных зон</vt:lpstr>
      <vt:lpstr>Порядок установления границ территориальных зон (ст. 34 ГрК РФ)</vt:lpstr>
      <vt:lpstr>Градостроительный регламент ст. 36 ГрК РФ</vt:lpstr>
      <vt:lpstr>Презентация PowerPoint</vt:lpstr>
      <vt:lpstr>     Градостроительные регламенты не устанавливаются для:  </vt:lpstr>
      <vt:lpstr>Использование земельных участков и объектов капитального строительства, образованных и созданных до утверждения градостроительных регламентов</vt:lpstr>
      <vt:lpstr>Презентация PowerPoint</vt:lpstr>
      <vt:lpstr>Предельные (минимальные и (или) максимальные) размеры земельных участков и предельные параметры разрешенного строительства, реконструкции объектов капитального строительства</vt:lpstr>
      <vt:lpstr>Планировка территории (гл.5 ГрК РФ)</vt:lpstr>
      <vt:lpstr>Содержание документации по планировке территории</vt:lpstr>
      <vt:lpstr>Содержание градостроительного плана  земельного участка</vt:lpstr>
      <vt:lpstr>Соотношение документов территориального планирования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Территориальное планирование</dc:title>
  <dc:creator>Ольга Романова</dc:creator>
  <cp:lastModifiedBy>HP Pavilion g6</cp:lastModifiedBy>
  <cp:revision>59</cp:revision>
  <dcterms:created xsi:type="dcterms:W3CDTF">2015-03-02T21:07:45Z</dcterms:created>
  <dcterms:modified xsi:type="dcterms:W3CDTF">2022-02-14T18:16:57Z</dcterms:modified>
</cp:coreProperties>
</file>