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64" r:id="rId4"/>
    <p:sldId id="257" r:id="rId5"/>
    <p:sldId id="262" r:id="rId6"/>
    <p:sldId id="269" r:id="rId7"/>
    <p:sldId id="261" r:id="rId8"/>
    <p:sldId id="266" r:id="rId9"/>
    <p:sldId id="258" r:id="rId10"/>
    <p:sldId id="259" r:id="rId11"/>
    <p:sldId id="260" r:id="rId12"/>
    <p:sldId id="267" r:id="rId13"/>
    <p:sldId id="265" r:id="rId14"/>
    <p:sldId id="268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90" y="2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E0FC9-518D-49C6-8DD9-723DF0CA40FD}" type="datetimeFigureOut">
              <a:rPr lang="ru-RU" smtClean="0"/>
              <a:t>12.04.2022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2D901-D221-4BC4-B7E4-A2F315AE08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5502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E0FC9-518D-49C6-8DD9-723DF0CA40FD}" type="datetimeFigureOut">
              <a:rPr lang="ru-RU" smtClean="0"/>
              <a:t>12.04.2022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2D901-D221-4BC4-B7E4-A2F315AE08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41939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E0FC9-518D-49C6-8DD9-723DF0CA40FD}" type="datetimeFigureOut">
              <a:rPr lang="ru-RU" smtClean="0"/>
              <a:t>12.04.2022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2D901-D221-4BC4-B7E4-A2F315AE08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21070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E0FC9-518D-49C6-8DD9-723DF0CA40FD}" type="datetimeFigureOut">
              <a:rPr lang="ru-RU" smtClean="0"/>
              <a:t>12.04.2022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2D901-D221-4BC4-B7E4-A2F315AE08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92042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E0FC9-518D-49C6-8DD9-723DF0CA40FD}" type="datetimeFigureOut">
              <a:rPr lang="ru-RU" smtClean="0"/>
              <a:t>12.04.2022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2D901-D221-4BC4-B7E4-A2F315AE08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12999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E0FC9-518D-49C6-8DD9-723DF0CA40FD}" type="datetimeFigureOut">
              <a:rPr lang="ru-RU" smtClean="0"/>
              <a:t>12.04.2022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2D901-D221-4BC4-B7E4-A2F315AE08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01135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E0FC9-518D-49C6-8DD9-723DF0CA40FD}" type="datetimeFigureOut">
              <a:rPr lang="ru-RU" smtClean="0"/>
              <a:t>12.04.2022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2D901-D221-4BC4-B7E4-A2F315AE08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19244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E0FC9-518D-49C6-8DD9-723DF0CA40FD}" type="datetimeFigureOut">
              <a:rPr lang="ru-RU" smtClean="0"/>
              <a:t>12.04.2022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2D901-D221-4BC4-B7E4-A2F315AE08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69033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E0FC9-518D-49C6-8DD9-723DF0CA40FD}" type="datetimeFigureOut">
              <a:rPr lang="ru-RU" smtClean="0"/>
              <a:t>12.04.2022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2D901-D221-4BC4-B7E4-A2F315AE08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27895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E0FC9-518D-49C6-8DD9-723DF0CA40FD}" type="datetimeFigureOut">
              <a:rPr lang="ru-RU" smtClean="0"/>
              <a:t>12.04.2022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2D901-D221-4BC4-B7E4-A2F315AE08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064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E0FC9-518D-49C6-8DD9-723DF0CA40FD}" type="datetimeFigureOut">
              <a:rPr lang="ru-RU" smtClean="0"/>
              <a:t>12.04.2022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2D901-D221-4BC4-B7E4-A2F315AE0839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273556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E0FC9-518D-49C6-8DD9-723DF0CA40FD}" type="datetimeFigureOut">
              <a:rPr lang="ru-RU" smtClean="0"/>
              <a:t>12.04.2022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2D901-D221-4BC4-B7E4-A2F315AE08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10619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E0FC9-518D-49C6-8DD9-723DF0CA40FD}" type="datetimeFigureOut">
              <a:rPr lang="ru-RU" smtClean="0"/>
              <a:t>12.04.2022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2D901-D221-4BC4-B7E4-A2F315AE0839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009474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E0FC9-518D-49C6-8DD9-723DF0CA40FD}" type="datetimeFigureOut">
              <a:rPr lang="ru-RU" smtClean="0"/>
              <a:t>12.04.2022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2D901-D221-4BC4-B7E4-A2F315AE08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75023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E0FC9-518D-49C6-8DD9-723DF0CA40FD}" type="datetimeFigureOut">
              <a:rPr lang="ru-RU" smtClean="0"/>
              <a:t>12.04.2022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2D901-D221-4BC4-B7E4-A2F315AE08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8191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E0FC9-518D-49C6-8DD9-723DF0CA40FD}" type="datetimeFigureOut">
              <a:rPr lang="ru-RU" smtClean="0"/>
              <a:t>12.04.2022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2D901-D221-4BC4-B7E4-A2F315AE08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59742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4E0FC9-518D-49C6-8DD9-723DF0CA40FD}" type="datetimeFigureOut">
              <a:rPr lang="ru-RU" smtClean="0"/>
              <a:t>12.04.2022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1FE2D901-D221-4BC4-B7E4-A2F315AE08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00335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roskazna.gov.ru/gis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file:///C:\Users\Shigali\Downloads\otchet-ob-itogah-deyatelnosti-mk-rt-v-2021-godu_5520%20(1).pdf)" TargetMode="External"/><Relationship Id="rId13" Type="http://schemas.openxmlformats.org/officeDocument/2006/relationships/hyperlink" Target="https://knoema.ru/atlas/ranks" TargetMode="External"/><Relationship Id="rId3" Type="http://schemas.openxmlformats.org/officeDocument/2006/relationships/hyperlink" Target="http://government.ru/" TargetMode="External"/><Relationship Id="rId7" Type="http://schemas.openxmlformats.org/officeDocument/2006/relationships/hyperlink" Target="https://mincult.tatarstan.ru/itogovaya-kollegiya-2021-goda-ob-itogah.htm" TargetMode="External"/><Relationship Id="rId12" Type="http://schemas.openxmlformats.org/officeDocument/2006/relationships/hyperlink" Target="https://sberindex.ru/" TargetMode="External"/><Relationship Id="rId2" Type="http://schemas.openxmlformats.org/officeDocument/2006/relationships/hyperlink" Target="https://rosstat.gov.ru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tatarstan.ru/" TargetMode="External"/><Relationship Id="rId11" Type="http://schemas.openxmlformats.org/officeDocument/2006/relationships/hyperlink" Target="https://www.levada.ru/" TargetMode="External"/><Relationship Id="rId5" Type="http://schemas.openxmlformats.org/officeDocument/2006/relationships/hyperlink" Target="https://open.tatarstan.ru/" TargetMode="External"/><Relationship Id="rId10" Type="http://schemas.openxmlformats.org/officeDocument/2006/relationships/hyperlink" Target="https://fom.ru/" TargetMode="External"/><Relationship Id="rId4" Type="http://schemas.openxmlformats.org/officeDocument/2006/relationships/hyperlink" Target="https://tatstat.gks.ru/" TargetMode="External"/><Relationship Id="rId9" Type="http://schemas.openxmlformats.org/officeDocument/2006/relationships/hyperlink" Target="https://kzn.ru/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8866" y="941696"/>
            <a:ext cx="8734567" cy="3109140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accent5"/>
                </a:solidFill>
              </a:rPr>
              <a:t>Цифровые сервисы в государственном управлении</a:t>
            </a:r>
            <a:endParaRPr lang="ru-RU" b="1" dirty="0">
              <a:solidFill>
                <a:schemeClr val="accent5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7067" y="5117910"/>
            <a:ext cx="7766936" cy="586854"/>
          </a:xfrm>
        </p:spPr>
        <p:txBody>
          <a:bodyPr/>
          <a:lstStyle/>
          <a:p>
            <a:r>
              <a:rPr lang="ru-RU" dirty="0" smtClean="0">
                <a:solidFill>
                  <a:schemeClr val="accent5"/>
                </a:solidFill>
              </a:rPr>
              <a:t>Доцент </a:t>
            </a:r>
            <a:r>
              <a:rPr lang="ru-RU" dirty="0" err="1" smtClean="0">
                <a:solidFill>
                  <a:schemeClr val="accent5"/>
                </a:solidFill>
              </a:rPr>
              <a:t>Идиатуллина</a:t>
            </a:r>
            <a:r>
              <a:rPr lang="ru-RU" dirty="0" smtClean="0">
                <a:solidFill>
                  <a:schemeClr val="accent5"/>
                </a:solidFill>
              </a:rPr>
              <a:t> А.М.</a:t>
            </a:r>
            <a:endParaRPr lang="ru-RU" dirty="0">
              <a:solidFill>
                <a:schemeClr val="accent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1689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7421" y="245660"/>
            <a:ext cx="9348716" cy="709683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chemeClr val="accent5"/>
                </a:solidFill>
              </a:rPr>
              <a:t>Цифровое государственное </a:t>
            </a:r>
            <a:r>
              <a:rPr lang="ru-RU" dirty="0" smtClean="0">
                <a:solidFill>
                  <a:schemeClr val="accent5"/>
                </a:solidFill>
              </a:rPr>
              <a:t>управление</a:t>
            </a:r>
            <a:endParaRPr lang="ru-RU" dirty="0">
              <a:solidFill>
                <a:schemeClr val="accent5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7421" y="955343"/>
            <a:ext cx="9812739" cy="5650173"/>
          </a:xfrm>
        </p:spPr>
        <p:txBody>
          <a:bodyPr>
            <a:normAutofit/>
          </a:bodyPr>
          <a:lstStyle/>
          <a:p>
            <a:r>
              <a:rPr lang="ru-RU" sz="2100" dirty="0">
                <a:solidFill>
                  <a:schemeClr val="tx1"/>
                </a:solidFill>
              </a:rPr>
              <a:t>Федеральный проект «Цифровое государственное управление» национальной программы «Цифровая экономика Российской Федерации» реализуется в рамках государственной программы «Информационное общество</a:t>
            </a:r>
            <a:r>
              <a:rPr lang="ru-RU" sz="2100" dirty="0" smtClean="0">
                <a:solidFill>
                  <a:schemeClr val="tx1"/>
                </a:solidFill>
              </a:rPr>
              <a:t>».</a:t>
            </a:r>
          </a:p>
          <a:p>
            <a:r>
              <a:rPr lang="ru-RU" sz="2100" dirty="0" smtClean="0">
                <a:solidFill>
                  <a:schemeClr val="tx1"/>
                </a:solidFill>
              </a:rPr>
              <a:t> </a:t>
            </a:r>
            <a:r>
              <a:rPr lang="ru-RU" sz="2100" dirty="0">
                <a:solidFill>
                  <a:schemeClr val="tx1"/>
                </a:solidFill>
              </a:rPr>
              <a:t>Федеральный проект направлен на достижение национальной цели «Цифровая трансформация», которая определена указом Президента Российской Федерации от 21 июля 2021 г. № 474 «О национальных целях развития Российской Федерации на период до 2030 года».</a:t>
            </a:r>
          </a:p>
          <a:p>
            <a:r>
              <a:rPr lang="ru-RU" sz="2100" dirty="0">
                <a:solidFill>
                  <a:schemeClr val="tx1"/>
                </a:solidFill>
              </a:rPr>
              <a:t>Ключевой целевой показатель, характеризующий достижение национальной цели – увеличение доли массовых социально значимых услуг, доступных в электронном виде, до 95% к 2030 году</a:t>
            </a:r>
            <a:r>
              <a:rPr lang="ru-RU" sz="2100" dirty="0" smtClean="0">
                <a:solidFill>
                  <a:schemeClr val="tx1"/>
                </a:solidFill>
              </a:rPr>
              <a:t>.</a:t>
            </a:r>
          </a:p>
          <a:p>
            <a:r>
              <a:rPr lang="ru-RU" sz="2100" b="1" dirty="0"/>
              <a:t>Распоряжение Правительства РФ от 22 октября 2021 г. N 2998-р Об утверждении стратегического направления в области цифровой трансформации государственного </a:t>
            </a:r>
            <a:r>
              <a:rPr lang="ru-RU" sz="2100" b="1" dirty="0" smtClean="0"/>
              <a:t>управления»</a:t>
            </a:r>
            <a:endParaRPr lang="ru-RU" sz="21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10123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4716" y="163774"/>
            <a:ext cx="9990162" cy="1378424"/>
          </a:xfrm>
        </p:spPr>
        <p:txBody>
          <a:bodyPr>
            <a:normAutofit/>
          </a:bodyPr>
          <a:lstStyle/>
          <a:p>
            <a:r>
              <a:rPr lang="ru-RU" sz="2200" b="1" dirty="0">
                <a:solidFill>
                  <a:schemeClr val="accent5">
                    <a:lumMod val="75000"/>
                  </a:schemeClr>
                </a:solidFill>
              </a:rPr>
              <a:t>Распоряжение Правительства РФ от 22 октября 2021 г. N 2998-р Об утверждении стратегического направления в области цифровой трансформации государственного управления</a:t>
            </a:r>
            <a:r>
              <a:rPr lang="ru-RU" sz="2200" b="1" dirty="0" smtClean="0">
                <a:solidFill>
                  <a:schemeClr val="accent5">
                    <a:lumMod val="75000"/>
                  </a:schemeClr>
                </a:solidFill>
              </a:rPr>
              <a:t>»: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785" y="1542198"/>
            <a:ext cx="9676263" cy="510426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</a:rPr>
              <a:t>Задачами цифровой трансформации государственного управления являются повышение качества и системность исполнения следующих государственных функций:</a:t>
            </a:r>
          </a:p>
          <a:p>
            <a:r>
              <a:rPr lang="ru-RU" sz="2400" b="1" dirty="0">
                <a:solidFill>
                  <a:schemeClr val="tx1"/>
                </a:solidFill>
              </a:rPr>
              <a:t>государственное регулирование и выработка государственной политики в отраслях экономики и социальной сфере;</a:t>
            </a:r>
          </a:p>
          <a:p>
            <a:r>
              <a:rPr lang="ru-RU" sz="2400" b="1" dirty="0">
                <a:solidFill>
                  <a:schemeClr val="tx1"/>
                </a:solidFill>
              </a:rPr>
              <a:t>предоставление государственных и муниципальных услуг;</a:t>
            </a:r>
          </a:p>
          <a:p>
            <a:r>
              <a:rPr lang="ru-RU" sz="2400" b="1" dirty="0">
                <a:solidFill>
                  <a:schemeClr val="tx1"/>
                </a:solidFill>
              </a:rPr>
              <a:t>осуществление контрольной и надзорной деятельности;</a:t>
            </a:r>
          </a:p>
          <a:p>
            <a:r>
              <a:rPr lang="ru-RU" sz="2400" b="1" dirty="0">
                <a:solidFill>
                  <a:schemeClr val="tx1"/>
                </a:solidFill>
              </a:rPr>
              <a:t>управление государственным имуществом;</a:t>
            </a:r>
          </a:p>
          <a:p>
            <a:r>
              <a:rPr lang="ru-RU" sz="2400" b="1" dirty="0">
                <a:solidFill>
                  <a:schemeClr val="tx1"/>
                </a:solidFill>
              </a:rPr>
              <a:t>обеспечение безопасности государства в целом и граждан в частности</a:t>
            </a:r>
            <a:r>
              <a:rPr lang="ru-RU" sz="2400" b="1" dirty="0" smtClean="0">
                <a:solidFill>
                  <a:schemeClr val="tx1"/>
                </a:solidFill>
              </a:rPr>
              <a:t>.</a:t>
            </a:r>
            <a:endParaRPr lang="ru-RU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4296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251" y="191070"/>
            <a:ext cx="8973751" cy="791570"/>
          </a:xfrm>
        </p:spPr>
        <p:txBody>
          <a:bodyPr>
            <a:noAutofit/>
          </a:bodyPr>
          <a:lstStyle/>
          <a:p>
            <a:r>
              <a:rPr lang="ru-RU" sz="2400" b="1" dirty="0">
                <a:solidFill>
                  <a:schemeClr val="accent5"/>
                </a:solidFill>
              </a:rPr>
              <a:t>Использование цифровых технологий в государственном управлении обеспечивает решение задач: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785" y="1255594"/>
            <a:ext cx="9826388" cy="5336275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2000" b="1" dirty="0"/>
              <a:t>коммуникационной - поиска и сбора информации, ее хранения и распространения, информирования граждан;</a:t>
            </a:r>
          </a:p>
          <a:p>
            <a:pPr>
              <a:spcBef>
                <a:spcPts val="0"/>
              </a:spcBef>
            </a:pPr>
            <a:r>
              <a:rPr lang="ru-RU" sz="2000" b="1" dirty="0"/>
              <a:t>управленческой - информационного обеспечения принятия управленческих решений и их доведения до нижестоящих руководителей и подчиненных;</a:t>
            </a:r>
          </a:p>
          <a:p>
            <a:pPr>
              <a:spcBef>
                <a:spcPts val="0"/>
              </a:spcBef>
            </a:pPr>
            <a:r>
              <a:rPr lang="ru-RU" sz="2000" b="1" dirty="0"/>
              <a:t>образовательной - обучения кадрового состава министерств и ведомств через </a:t>
            </a:r>
            <a:r>
              <a:rPr lang="ru-RU" sz="2000" b="1" dirty="0" err="1"/>
              <a:t>вебинары</a:t>
            </a:r>
            <a:r>
              <a:rPr lang="ru-RU" sz="2000" b="1" dirty="0"/>
              <a:t>, видео-лекции, образовательные порталы и контроля знаний служащих при помощи систем электронного тестирования</a:t>
            </a:r>
            <a:r>
              <a:rPr lang="ru-RU" sz="2000" b="1" dirty="0" smtClean="0"/>
              <a:t>;</a:t>
            </a:r>
            <a:endParaRPr lang="ru-RU" sz="2000" b="1" dirty="0"/>
          </a:p>
          <a:p>
            <a:pPr>
              <a:spcBef>
                <a:spcPts val="0"/>
              </a:spcBef>
            </a:pPr>
            <a:r>
              <a:rPr lang="ru-RU" sz="2000" b="1" dirty="0"/>
              <a:t>административной - электронного документооборота и делопроизводства</a:t>
            </a:r>
            <a:r>
              <a:rPr lang="ru-RU" sz="2000" b="1" dirty="0" smtClean="0"/>
              <a:t>;</a:t>
            </a:r>
            <a:endParaRPr lang="ru-RU" sz="2000" b="1" dirty="0"/>
          </a:p>
          <a:p>
            <a:pPr>
              <a:spcBef>
                <a:spcPts val="0"/>
              </a:spcBef>
            </a:pPr>
            <a:r>
              <a:rPr lang="ru-RU" sz="2000" b="1" dirty="0"/>
              <a:t>контрольной - расширения измеримых показателей работы, организации </a:t>
            </a:r>
            <a:r>
              <a:rPr lang="ru-RU" sz="2000" b="1" dirty="0" err="1"/>
              <a:t>видеофиксации</a:t>
            </a:r>
            <a:r>
              <a:rPr lang="ru-RU" sz="2000" b="1" dirty="0"/>
              <a:t> и онлайн </a:t>
            </a:r>
            <a:r>
              <a:rPr lang="ru-RU" sz="2000" b="1" dirty="0" err="1"/>
              <a:t>параметрального</a:t>
            </a:r>
            <a:r>
              <a:rPr lang="ru-RU" sz="2000" b="1" dirty="0"/>
              <a:t> контроля</a:t>
            </a:r>
            <a:r>
              <a:rPr lang="ru-RU" sz="2000" b="1" dirty="0" smtClean="0"/>
              <a:t>;</a:t>
            </a:r>
            <a:endParaRPr lang="ru-RU" sz="2000" b="1" dirty="0"/>
          </a:p>
          <a:p>
            <a:pPr>
              <a:spcBef>
                <a:spcPts val="0"/>
              </a:spcBef>
            </a:pPr>
            <a:r>
              <a:rPr lang="ru-RU" sz="2000" b="1" dirty="0"/>
              <a:t>хранения - архивирования данных</a:t>
            </a:r>
            <a:r>
              <a:rPr lang="ru-RU" sz="2000" b="1" dirty="0" smtClean="0"/>
              <a:t>;</a:t>
            </a:r>
            <a:endParaRPr lang="ru-RU" sz="2000" b="1" dirty="0"/>
          </a:p>
          <a:p>
            <a:pPr>
              <a:spcBef>
                <a:spcPts val="0"/>
              </a:spcBef>
            </a:pPr>
            <a:r>
              <a:rPr lang="ru-RU" sz="2000" b="1" dirty="0"/>
              <a:t>исследовательской - поиска новой информации и обработки релевантного опыта</a:t>
            </a:r>
            <a:r>
              <a:rPr lang="ru-RU" sz="2000" b="1" dirty="0" smtClean="0"/>
              <a:t>;</a:t>
            </a:r>
            <a:endParaRPr lang="ru-RU" sz="2000" b="1" dirty="0"/>
          </a:p>
          <a:p>
            <a:pPr>
              <a:spcBef>
                <a:spcPts val="0"/>
              </a:spcBef>
            </a:pPr>
            <a:r>
              <a:rPr lang="ru-RU" sz="2000" b="1" dirty="0"/>
              <a:t>безопасности - защиты информации с ограниченным доступом и секретных данных, предотвращения и нейтрализации угрозы </a:t>
            </a:r>
            <a:r>
              <a:rPr lang="ru-RU" sz="2000" b="1" dirty="0" err="1"/>
              <a:t>кибератак</a:t>
            </a:r>
            <a:r>
              <a:rPr lang="ru-RU" sz="2000" b="1" dirty="0" smtClean="0"/>
              <a:t>.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3799229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2829" y="204716"/>
            <a:ext cx="9403307" cy="709684"/>
          </a:xfrm>
        </p:spPr>
        <p:txBody>
          <a:bodyPr>
            <a:normAutofit/>
          </a:bodyPr>
          <a:lstStyle/>
          <a:p>
            <a:r>
              <a:rPr lang="ru-RU" sz="2000" dirty="0">
                <a:solidFill>
                  <a:schemeClr val="accent5"/>
                </a:solidFill>
              </a:rPr>
              <a:t>Наиболее востребованными в системе государственного управления являются такие технологии, как: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2828" y="914400"/>
            <a:ext cx="10645255" cy="5827594"/>
          </a:xfrm>
        </p:spPr>
        <p:txBody>
          <a:bodyPr>
            <a:normAutofit fontScale="70000" lnSpcReduction="20000"/>
          </a:bodyPr>
          <a:lstStyle/>
          <a:p>
            <a:pPr>
              <a:spcBef>
                <a:spcPts val="0"/>
              </a:spcBef>
            </a:pPr>
            <a:r>
              <a:rPr lang="ru-RU" sz="2500" b="1" i="1" dirty="0">
                <a:solidFill>
                  <a:schemeClr val="accent5"/>
                </a:solidFill>
              </a:rPr>
              <a:t>большие данные (</a:t>
            </a:r>
            <a:r>
              <a:rPr lang="ru-RU" sz="2500" b="1" i="1" dirty="0" err="1">
                <a:solidFill>
                  <a:schemeClr val="accent5"/>
                </a:solidFill>
              </a:rPr>
              <a:t>Big</a:t>
            </a:r>
            <a:r>
              <a:rPr lang="ru-RU" sz="2500" b="1" i="1" dirty="0">
                <a:solidFill>
                  <a:schemeClr val="accent5"/>
                </a:solidFill>
              </a:rPr>
              <a:t> </a:t>
            </a:r>
            <a:r>
              <a:rPr lang="ru-RU" sz="2500" b="1" i="1" dirty="0" err="1">
                <a:solidFill>
                  <a:schemeClr val="accent5"/>
                </a:solidFill>
              </a:rPr>
              <a:t>Data</a:t>
            </a:r>
            <a:r>
              <a:rPr lang="ru-RU" sz="2500" b="1" i="1" dirty="0">
                <a:solidFill>
                  <a:schemeClr val="accent5"/>
                </a:solidFill>
              </a:rPr>
              <a:t>)</a:t>
            </a:r>
            <a:r>
              <a:rPr lang="ru-RU" sz="2500" b="1" dirty="0"/>
              <a:t>. </a:t>
            </a:r>
            <a:r>
              <a:rPr lang="ru-RU" sz="2500" b="1" dirty="0" err="1"/>
              <a:t>Big</a:t>
            </a:r>
            <a:r>
              <a:rPr lang="ru-RU" sz="2500" b="1" dirty="0"/>
              <a:t> </a:t>
            </a:r>
            <a:r>
              <a:rPr lang="ru-RU" sz="2500" b="1" dirty="0" err="1"/>
              <a:t>Data</a:t>
            </a:r>
            <a:r>
              <a:rPr lang="ru-RU" sz="2500" b="1" dirty="0"/>
              <a:t> или большие данные — это структурированные или неструктурированные массивы данных большого объема. Их обрабатывают при помощи специальных автоматизированных инструментов, чтобы использовать для статистики, анализа, прогнозов и принятия решений</a:t>
            </a:r>
            <a:r>
              <a:rPr lang="ru-RU" sz="2500" b="1" dirty="0" smtClean="0"/>
              <a:t>. В </a:t>
            </a:r>
            <a:r>
              <a:rPr lang="ru-RU" sz="2500" b="1" dirty="0"/>
              <a:t>государстве данные могут использоваться в первую очередь для принятия решений, оценки позитивных и негативных последствий этих решений, определения ранее скрытых зависимостей. На основании анализа данных (аналитика также проводится с помощью нейронных сетей) ставятся гипотезы и формулируются решения, предоставляемые ответственным должностным лицам</a:t>
            </a:r>
            <a:r>
              <a:rPr lang="ru-RU" sz="2500" b="1" dirty="0" smtClean="0"/>
              <a:t>;</a:t>
            </a:r>
          </a:p>
          <a:p>
            <a:pPr>
              <a:spcBef>
                <a:spcPts val="0"/>
              </a:spcBef>
            </a:pPr>
            <a:endParaRPr lang="ru-RU" sz="2500" b="1" dirty="0"/>
          </a:p>
          <a:p>
            <a:pPr>
              <a:spcBef>
                <a:spcPts val="0"/>
              </a:spcBef>
            </a:pPr>
            <a:r>
              <a:rPr lang="ru-RU" sz="2500" b="1" i="1" dirty="0">
                <a:solidFill>
                  <a:schemeClr val="accent5">
                    <a:lumMod val="75000"/>
                  </a:schemeClr>
                </a:solidFill>
              </a:rPr>
              <a:t>искусственный интеллект (ИИ)</a:t>
            </a:r>
            <a:r>
              <a:rPr lang="ru-RU" sz="2500" b="1" dirty="0"/>
              <a:t>, который делится на сильный и слабый. В области слабого искусственного интеллекта сейчас наиболее популярны технологии распознавания образов, распознавания и синтеза речи, распознавания паттернов промышленных и других данных, а также </a:t>
            </a:r>
            <a:r>
              <a:rPr lang="ru-RU" sz="2500" b="1" dirty="0" err="1"/>
              <a:t>нейросети</a:t>
            </a:r>
            <a:r>
              <a:rPr lang="ru-RU" sz="2500" b="1" dirty="0"/>
              <a:t>. Эта технология в </a:t>
            </a:r>
            <a:r>
              <a:rPr lang="ru-RU" sz="2500" b="1" dirty="0" err="1"/>
              <a:t>госуправлении</a:t>
            </a:r>
            <a:r>
              <a:rPr lang="ru-RU" sz="2500" b="1" dirty="0"/>
              <a:t> выступает инструментом работы с большими данными: нейронные сети и другие методы машинного обучения на основании данных, собранных за прошедший период, пытаются спрогнозировать ближайшее будущее. Сильный ИИ находится в стадии разработки</a:t>
            </a:r>
            <a:r>
              <a:rPr lang="ru-RU" sz="2500" b="1" dirty="0" smtClean="0"/>
              <a:t>;</a:t>
            </a:r>
          </a:p>
          <a:p>
            <a:pPr>
              <a:spcBef>
                <a:spcPts val="0"/>
              </a:spcBef>
            </a:pPr>
            <a:endParaRPr lang="ru-RU" sz="2500" b="1" dirty="0"/>
          </a:p>
          <a:p>
            <a:pPr>
              <a:spcBef>
                <a:spcPts val="0"/>
              </a:spcBef>
            </a:pPr>
            <a:r>
              <a:rPr lang="ru-RU" sz="2500" b="1" i="1" dirty="0" smtClean="0">
                <a:solidFill>
                  <a:schemeClr val="accent5">
                    <a:lumMod val="75000"/>
                  </a:schemeClr>
                </a:solidFill>
              </a:rPr>
              <a:t>интернет </a:t>
            </a:r>
            <a:r>
              <a:rPr lang="ru-RU" sz="2500" b="1" i="1" dirty="0">
                <a:solidFill>
                  <a:schemeClr val="accent5">
                    <a:lumMod val="75000"/>
                  </a:schemeClr>
                </a:solidFill>
              </a:rPr>
              <a:t>вещей (</a:t>
            </a:r>
            <a:r>
              <a:rPr lang="ru-RU" sz="2500" b="1" i="1" dirty="0" err="1">
                <a:solidFill>
                  <a:schemeClr val="accent5">
                    <a:lumMod val="75000"/>
                  </a:schemeClr>
                </a:solidFill>
              </a:rPr>
              <a:t>Internet</a:t>
            </a:r>
            <a:r>
              <a:rPr lang="ru-RU" sz="2500" b="1" i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2500" b="1" i="1" dirty="0" err="1">
                <a:solidFill>
                  <a:schemeClr val="accent5">
                    <a:lumMod val="75000"/>
                  </a:schemeClr>
                </a:solidFill>
              </a:rPr>
              <a:t>of</a:t>
            </a:r>
            <a:r>
              <a:rPr lang="ru-RU" sz="2500" b="1" i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2500" b="1" i="1" dirty="0" err="1">
                <a:solidFill>
                  <a:schemeClr val="accent5">
                    <a:lumMod val="75000"/>
                  </a:schemeClr>
                </a:solidFill>
              </a:rPr>
              <a:t>Things</a:t>
            </a:r>
            <a:r>
              <a:rPr lang="ru-RU" sz="2500" b="1" i="1" dirty="0">
                <a:solidFill>
                  <a:schemeClr val="accent5">
                    <a:lumMod val="75000"/>
                  </a:schemeClr>
                </a:solidFill>
              </a:rPr>
              <a:t>, </a:t>
            </a:r>
            <a:r>
              <a:rPr lang="ru-RU" sz="2500" b="1" i="1" dirty="0" err="1">
                <a:solidFill>
                  <a:schemeClr val="accent5">
                    <a:lumMod val="75000"/>
                  </a:schemeClr>
                </a:solidFill>
              </a:rPr>
              <a:t>IoT</a:t>
            </a:r>
            <a:r>
              <a:rPr lang="ru-RU" sz="2500" b="1" i="1" dirty="0">
                <a:solidFill>
                  <a:schemeClr val="accent5">
                    <a:lumMod val="75000"/>
                  </a:schemeClr>
                </a:solidFill>
              </a:rPr>
              <a:t>) </a:t>
            </a:r>
            <a:r>
              <a:rPr lang="ru-RU" sz="2500" b="1" i="1" dirty="0"/>
              <a:t>и цифровая </a:t>
            </a:r>
            <a:r>
              <a:rPr lang="ru-RU" sz="2500" b="1" i="1" dirty="0" err="1"/>
              <a:t>прослеживаемость</a:t>
            </a:r>
            <a:r>
              <a:rPr lang="ru-RU" sz="2500" b="1" i="1" dirty="0"/>
              <a:t>.</a:t>
            </a:r>
            <a:r>
              <a:rPr lang="ru-RU" sz="2500" b="1" dirty="0"/>
              <a:t> Интернет вещей применяется для сбора данных об эксплуатации, для мониторинга исполнения работ, выявления нарушений, контроля условий в системах государственного управления, а также для встраивания финансовых операций в потребительские действия (которое осуществляется устройствами интернета вещей). Цифровая </a:t>
            </a:r>
            <a:r>
              <a:rPr lang="ru-RU" sz="2500" b="1" dirty="0" err="1"/>
              <a:t>прослеживаемость</a:t>
            </a:r>
            <a:r>
              <a:rPr lang="ru-RU" sz="2500" b="1" dirty="0"/>
              <a:t> - это практически реализуемые проекты, работающие на повышение доверия к товарам и транзакциям и производящие данные о </a:t>
            </a:r>
            <a:r>
              <a:rPr lang="ru-RU" sz="2500" b="1" dirty="0" smtClean="0"/>
              <a:t>них.</a:t>
            </a:r>
            <a:r>
              <a:rPr lang="ru-RU" sz="2100" b="1" dirty="0"/>
              <a:t/>
            </a:r>
            <a:br>
              <a:rPr lang="ru-RU" sz="2100" b="1" dirty="0"/>
            </a:br>
            <a:endParaRPr lang="ru-RU" sz="2100" b="1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80644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7546" y="218364"/>
            <a:ext cx="8946456" cy="791570"/>
          </a:xfrm>
        </p:spPr>
        <p:txBody>
          <a:bodyPr>
            <a:normAutofit/>
          </a:bodyPr>
          <a:lstStyle/>
          <a:p>
            <a:r>
              <a:rPr lang="ru-RU" sz="2000" dirty="0">
                <a:solidFill>
                  <a:schemeClr val="accent5"/>
                </a:solidFill>
              </a:rPr>
              <a:t>Наиболее востребованными в системе государственного управления являются такие технологии, как:</a:t>
            </a: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7546" y="1392072"/>
            <a:ext cx="8946456" cy="5145205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ru-RU" b="1" i="1" dirty="0"/>
              <a:t>системы распределенного реестра (</a:t>
            </a:r>
            <a:r>
              <a:rPr lang="ru-RU" b="1" i="1" dirty="0" err="1"/>
              <a:t>блокчейн</a:t>
            </a:r>
            <a:r>
              <a:rPr lang="ru-RU" b="1" i="1" dirty="0"/>
              <a:t>)</a:t>
            </a:r>
            <a:r>
              <a:rPr lang="ru-RU" b="1" dirty="0"/>
              <a:t>. Технология </a:t>
            </a:r>
            <a:r>
              <a:rPr lang="ru-RU" b="1" dirty="0" err="1"/>
              <a:t>блокчейн</a:t>
            </a:r>
            <a:r>
              <a:rPr lang="ru-RU" b="1" dirty="0"/>
              <a:t> в </a:t>
            </a:r>
            <a:r>
              <a:rPr lang="ru-RU" b="1" dirty="0" err="1"/>
              <a:t>госуправлении</a:t>
            </a:r>
            <a:r>
              <a:rPr lang="ru-RU" b="1" dirty="0"/>
              <a:t> позволяет существенно упростить управление доверенной информацией о физических лицах, организациях, активах и осуществляемой деятельности, повысить защиту систем государственных услуг и государственных баз данных от злоумышленников, повысить прозрачность бюджетного процесса и снизить коррупционный риск, облегчить и ускорить взаимодействие граждан с органами власти и межведомственное взаимодействие;</a:t>
            </a:r>
            <a:br>
              <a:rPr lang="ru-RU" b="1" dirty="0"/>
            </a:br>
            <a:endParaRPr lang="ru-RU" b="1" dirty="0"/>
          </a:p>
          <a:p>
            <a:pPr>
              <a:spcBef>
                <a:spcPts val="0"/>
              </a:spcBef>
            </a:pPr>
            <a:r>
              <a:rPr lang="ru-RU" b="1" i="1" dirty="0"/>
              <a:t>квантовые коммуникации (квантовые сети).</a:t>
            </a:r>
            <a:r>
              <a:rPr lang="ru-RU" b="1" dirty="0"/>
              <a:t> На основании квантовых эффектов возможно построение и вычислительных систем, которые рассматриваются как перспективные схемы связи и информационной защиты. В «государственном» аспекте существует целый ряд применений квантовых технологий: создание надежной защиты для </a:t>
            </a:r>
            <a:r>
              <a:rPr lang="ru-RU" b="1" dirty="0" err="1"/>
              <a:t>IoT</a:t>
            </a:r>
            <a:r>
              <a:rPr lang="ru-RU" b="1" dirty="0"/>
              <a:t>, организация квантового интернета, развитие новой элементной базы (переход государственных дата-центров на оптическую связь).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99624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3081" y="232012"/>
            <a:ext cx="11273050" cy="6373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8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7421" y="204716"/>
            <a:ext cx="9096581" cy="736980"/>
          </a:xfrm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chemeClr val="accent5">
                    <a:lumMod val="75000"/>
                  </a:schemeClr>
                </a:solidFill>
              </a:rPr>
              <a:t>ГОСУДАРСТВЕННЫЕ ИНФОРМАЦИОННЫЕ СИСТЕМЫ</a:t>
            </a:r>
            <a:endParaRPr lang="ru-RU" sz="24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7547" y="805219"/>
            <a:ext cx="9608024" cy="5882184"/>
          </a:xfrm>
        </p:spPr>
        <p:txBody>
          <a:bodyPr>
            <a:normAutofit lnSpcReduction="10000"/>
          </a:bodyPr>
          <a:lstStyle/>
          <a:p>
            <a:r>
              <a:rPr lang="ru-RU" sz="2000" dirty="0"/>
              <a:t>ФГИС «Единая система </a:t>
            </a:r>
            <a:r>
              <a:rPr lang="ru-RU" sz="2000" dirty="0" err="1"/>
              <a:t>межведоственного</a:t>
            </a:r>
            <a:r>
              <a:rPr lang="ru-RU" sz="2000" dirty="0"/>
              <a:t> электронного взаимодействия» (СМЭВ)</a:t>
            </a:r>
            <a:endParaRPr lang="ru-RU" sz="2000" dirty="0" smtClean="0"/>
          </a:p>
          <a:p>
            <a:r>
              <a:rPr lang="ru-RU" sz="2000" dirty="0"/>
              <a:t>ИС Единый портал Государственных услуг (ЕПГУ</a:t>
            </a:r>
            <a:r>
              <a:rPr lang="ru-RU" sz="2000" dirty="0" smtClean="0"/>
              <a:t>)</a:t>
            </a:r>
          </a:p>
          <a:p>
            <a:r>
              <a:rPr lang="ru-RU" sz="2000" dirty="0"/>
              <a:t>ФГИС «Единая система идентификации и аутентификации в инфраструктуре, обеспечивающей информационно-технологическое взаимодействие информационных систем, используемых для предоставления государственных и муниципальных услуг в электронной форме» (ЕСИА)</a:t>
            </a:r>
            <a:endParaRPr lang="ru-RU" sz="2000" dirty="0" smtClean="0"/>
          </a:p>
          <a:p>
            <a:r>
              <a:rPr lang="ru-RU" sz="2000" dirty="0"/>
              <a:t>Единая сеть обращения граждан (ЕС ОГ)</a:t>
            </a:r>
          </a:p>
          <a:p>
            <a:pPr marL="0" indent="0">
              <a:buNone/>
            </a:pPr>
            <a:r>
              <a:rPr lang="ru-RU" sz="2000" dirty="0" smtClean="0">
                <a:solidFill>
                  <a:schemeClr val="accent5">
                    <a:lumMod val="75000"/>
                  </a:schemeClr>
                </a:solidFill>
              </a:rPr>
              <a:t>ПРИМЕР: Государственная </a:t>
            </a:r>
            <a:r>
              <a:rPr lang="ru-RU" sz="2000" dirty="0">
                <a:solidFill>
                  <a:schemeClr val="accent5">
                    <a:lumMod val="75000"/>
                  </a:schemeClr>
                </a:solidFill>
              </a:rPr>
              <a:t>информационная система о государственных и муниципальных платежах (ГИС ГМП)</a:t>
            </a:r>
            <a:r>
              <a:rPr lang="ru-RU" sz="2000" dirty="0"/>
              <a:t> — система, предназначенная для хранения и обмена информацией о платежах между администраторами доходов, организациями по приёму платежей и гражданами.  Создана в соответствии с Федеральным законом Российской Федерации от 27 июля 2010 года № 210-ФЗ «Об организации предоставления государственных и муниципальных услуг».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Информация официального сайта Федерального казначейства: </a:t>
            </a:r>
            <a:r>
              <a:rPr lang="ru-RU" dirty="0">
                <a:hlinkClick r:id="rId2"/>
              </a:rPr>
              <a:t>https://roskazna.gov.ru/gis/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70647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1446" y="259307"/>
            <a:ext cx="11027390" cy="6455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7070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1319" y="218364"/>
            <a:ext cx="11204812" cy="6537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50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898" y="136478"/>
            <a:ext cx="11232107" cy="6509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7560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4715" y="232012"/>
            <a:ext cx="9444251" cy="736979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</a:rPr>
              <a:t>СПИСОК ИНТЕРНЕТ-РЕСУРСОВ для получения официальной статистики</a:t>
            </a:r>
            <a:endParaRPr lang="ru-RU" sz="24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4842" y="1105469"/>
            <a:ext cx="9294124" cy="5568285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Федеральная служба государственной статистики - </a:t>
            </a:r>
            <a:r>
              <a:rPr lang="en-US" dirty="0" smtClean="0">
                <a:solidFill>
                  <a:schemeClr val="accent2"/>
                </a:solidFill>
                <a:hlinkClick r:id="rId2"/>
              </a:rPr>
              <a:t>https</a:t>
            </a:r>
            <a:r>
              <a:rPr lang="en-US" dirty="0">
                <a:solidFill>
                  <a:schemeClr val="accent2"/>
                </a:solidFill>
                <a:hlinkClick r:id="rId2"/>
              </a:rPr>
              <a:t>://rosstat.gov.ru</a:t>
            </a:r>
            <a:r>
              <a:rPr lang="en-US" dirty="0" smtClean="0">
                <a:solidFill>
                  <a:schemeClr val="accent2"/>
                </a:solidFill>
                <a:hlinkClick r:id="rId2"/>
              </a:rPr>
              <a:t>/</a:t>
            </a:r>
            <a:endParaRPr lang="ru-RU" dirty="0" smtClean="0">
              <a:solidFill>
                <a:schemeClr val="accent2"/>
              </a:solidFill>
            </a:endParaRPr>
          </a:p>
          <a:p>
            <a:r>
              <a:rPr lang="ru-RU" dirty="0" smtClean="0"/>
              <a:t>Правительство РФ - </a:t>
            </a:r>
            <a:r>
              <a:rPr lang="en-US" dirty="0">
                <a:solidFill>
                  <a:schemeClr val="accent2"/>
                </a:solidFill>
                <a:hlinkClick r:id="rId3"/>
              </a:rPr>
              <a:t>http://government.ru</a:t>
            </a:r>
            <a:r>
              <a:rPr lang="en-US" dirty="0" smtClean="0">
                <a:solidFill>
                  <a:schemeClr val="accent2"/>
                </a:solidFill>
                <a:hlinkClick r:id="rId3"/>
              </a:rPr>
              <a:t>/</a:t>
            </a:r>
            <a:endParaRPr lang="ru-RU" dirty="0" smtClean="0">
              <a:solidFill>
                <a:schemeClr val="accent2"/>
              </a:solidFill>
            </a:endParaRPr>
          </a:p>
          <a:p>
            <a:r>
              <a:rPr lang="ru-RU" dirty="0" err="1" smtClean="0">
                <a:solidFill>
                  <a:schemeClr val="tx1"/>
                </a:solidFill>
              </a:rPr>
              <a:t>Татстат</a:t>
            </a:r>
            <a:r>
              <a:rPr lang="ru-RU" dirty="0" smtClean="0">
                <a:solidFill>
                  <a:schemeClr val="tx1"/>
                </a:solidFill>
              </a:rPr>
              <a:t> (Территориальный орган Федеральной службы государственной статистики по Республике Татарстан)</a:t>
            </a:r>
            <a:r>
              <a:rPr lang="ru-RU" dirty="0" smtClean="0">
                <a:solidFill>
                  <a:schemeClr val="accent2"/>
                </a:solidFill>
              </a:rPr>
              <a:t> - </a:t>
            </a:r>
            <a:r>
              <a:rPr lang="en-US" dirty="0" smtClean="0">
                <a:solidFill>
                  <a:schemeClr val="accent2"/>
                </a:solidFill>
                <a:hlinkClick r:id="rId4"/>
              </a:rPr>
              <a:t>https</a:t>
            </a:r>
            <a:r>
              <a:rPr lang="en-US" dirty="0">
                <a:solidFill>
                  <a:schemeClr val="accent2"/>
                </a:solidFill>
                <a:hlinkClick r:id="rId4"/>
              </a:rPr>
              <a:t>://tatstat.gks.ru</a:t>
            </a:r>
            <a:r>
              <a:rPr lang="en-US" dirty="0" smtClean="0">
                <a:solidFill>
                  <a:schemeClr val="accent2"/>
                </a:solidFill>
                <a:hlinkClick r:id="rId4"/>
              </a:rPr>
              <a:t>/</a:t>
            </a:r>
            <a:endParaRPr lang="ru-RU" dirty="0" smtClean="0">
              <a:solidFill>
                <a:schemeClr val="accent2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Открытый Татарстан </a:t>
            </a:r>
            <a:r>
              <a:rPr lang="ru-RU" dirty="0" smtClean="0">
                <a:solidFill>
                  <a:schemeClr val="accent2"/>
                </a:solidFill>
              </a:rPr>
              <a:t>- </a:t>
            </a:r>
            <a:r>
              <a:rPr lang="en-US" dirty="0">
                <a:solidFill>
                  <a:schemeClr val="accent2"/>
                </a:solidFill>
                <a:hlinkClick r:id="rId5"/>
              </a:rPr>
              <a:t>https://open.tatarstan.ru</a:t>
            </a:r>
            <a:r>
              <a:rPr lang="en-US" dirty="0" smtClean="0">
                <a:solidFill>
                  <a:schemeClr val="accent2"/>
                </a:solidFill>
                <a:hlinkClick r:id="rId5"/>
              </a:rPr>
              <a:t>/</a:t>
            </a:r>
            <a:endParaRPr lang="ru-RU" dirty="0" smtClean="0">
              <a:solidFill>
                <a:schemeClr val="accent2"/>
              </a:solidFill>
            </a:endParaRPr>
          </a:p>
          <a:p>
            <a:r>
              <a:rPr lang="ru-RU" dirty="0"/>
              <a:t>Единый портал органов государственной власти Республики Татарстан</a:t>
            </a:r>
          </a:p>
          <a:p>
            <a:r>
              <a:rPr lang="ru-RU" dirty="0">
                <a:hlinkClick r:id="rId6"/>
              </a:rPr>
              <a:t>https://tatarstan.ru</a:t>
            </a:r>
            <a:r>
              <a:rPr lang="ru-RU" dirty="0" smtClean="0">
                <a:hlinkClick r:id="rId6"/>
              </a:rPr>
              <a:t>/</a:t>
            </a:r>
            <a:endParaRPr lang="ru-RU" dirty="0" smtClean="0"/>
          </a:p>
          <a:p>
            <a:r>
              <a:rPr lang="ru-RU" dirty="0" smtClean="0"/>
              <a:t>Итоги </a:t>
            </a:r>
            <a:r>
              <a:rPr lang="ru-RU" dirty="0"/>
              <a:t>деятельности министерства культуры </a:t>
            </a:r>
            <a:r>
              <a:rPr lang="ru-RU" dirty="0" err="1" smtClean="0"/>
              <a:t>татарстан</a:t>
            </a:r>
            <a:r>
              <a:rPr lang="ru-RU" dirty="0" smtClean="0"/>
              <a:t> за 2021 - </a:t>
            </a:r>
            <a:r>
              <a:rPr lang="en-US" dirty="0">
                <a:hlinkClick r:id="rId7"/>
              </a:rPr>
              <a:t>https://</a:t>
            </a:r>
            <a:r>
              <a:rPr lang="en-US" dirty="0" smtClean="0">
                <a:hlinkClick r:id="rId7"/>
              </a:rPr>
              <a:t>mincult.tatarstan.ru/itogovaya-kollegiya-2021-goda-ob-itogah.htm</a:t>
            </a:r>
            <a:r>
              <a:rPr lang="ru-RU" dirty="0" smtClean="0"/>
              <a:t>  (</a:t>
            </a:r>
            <a:r>
              <a:rPr lang="en-US" dirty="0">
                <a:hlinkClick r:id="rId8" action="ppaction://hlinkfile"/>
              </a:rPr>
              <a:t>file:///C:/Users/Shigali/Downloads/otchet-ob-itogah-deyatelnosti-mk-rt-v-2021-godu_5520%20(1).</a:t>
            </a:r>
            <a:r>
              <a:rPr lang="en-US" dirty="0" smtClean="0">
                <a:hlinkClick r:id="rId8" action="ppaction://hlinkfile"/>
              </a:rPr>
              <a:t>pdf</a:t>
            </a:r>
            <a:r>
              <a:rPr lang="ru-RU" dirty="0" smtClean="0">
                <a:hlinkClick r:id="rId8" action="ppaction://hlinkfile"/>
              </a:rPr>
              <a:t>)</a:t>
            </a:r>
            <a:endParaRPr lang="ru-RU" dirty="0"/>
          </a:p>
          <a:p>
            <a:r>
              <a:rPr lang="ru-RU" dirty="0"/>
              <a:t>Официальный портал </a:t>
            </a:r>
            <a:r>
              <a:rPr lang="ru-RU" dirty="0" smtClean="0"/>
              <a:t>Казани (мэрия</a:t>
            </a:r>
            <a:r>
              <a:rPr lang="ru-RU" dirty="0"/>
              <a:t>) </a:t>
            </a:r>
            <a:r>
              <a:rPr lang="ru-RU" dirty="0" smtClean="0"/>
              <a:t>- </a:t>
            </a:r>
            <a:r>
              <a:rPr lang="ru-RU" dirty="0" smtClean="0">
                <a:solidFill>
                  <a:schemeClr val="tx1"/>
                </a:solidFill>
                <a:hlinkClick r:id="rId9"/>
              </a:rPr>
              <a:t>https</a:t>
            </a:r>
            <a:r>
              <a:rPr lang="ru-RU" dirty="0">
                <a:solidFill>
                  <a:schemeClr val="tx1"/>
                </a:solidFill>
                <a:hlinkClick r:id="rId9"/>
              </a:rPr>
              <a:t>://</a:t>
            </a:r>
            <a:r>
              <a:rPr lang="ru-RU" dirty="0" smtClean="0">
                <a:solidFill>
                  <a:schemeClr val="tx1"/>
                </a:solidFill>
                <a:hlinkClick r:id="rId9"/>
              </a:rPr>
              <a:t>kzn.ru</a:t>
            </a:r>
            <a:endParaRPr lang="ru-RU" dirty="0" smtClean="0">
              <a:solidFill>
                <a:schemeClr val="tx1"/>
              </a:solidFill>
            </a:endParaRPr>
          </a:p>
          <a:p>
            <a:r>
              <a:rPr lang="ru-RU" dirty="0" err="1" smtClean="0">
                <a:solidFill>
                  <a:schemeClr val="tx1"/>
                </a:solidFill>
              </a:rPr>
              <a:t>Риа</a:t>
            </a:r>
            <a:r>
              <a:rPr lang="ru-RU" dirty="0" smtClean="0">
                <a:solidFill>
                  <a:schemeClr val="tx1"/>
                </a:solidFill>
              </a:rPr>
              <a:t> Рейтинг ( рейтинги на различные темы)</a:t>
            </a:r>
            <a:r>
              <a:rPr lang="ru-RU" dirty="0" smtClean="0">
                <a:solidFill>
                  <a:schemeClr val="accent2"/>
                </a:solidFill>
              </a:rPr>
              <a:t> - </a:t>
            </a:r>
            <a:r>
              <a:rPr lang="en-US" dirty="0" smtClean="0">
                <a:solidFill>
                  <a:schemeClr val="accent2"/>
                </a:solidFill>
              </a:rPr>
              <a:t>https</a:t>
            </a:r>
            <a:r>
              <a:rPr lang="en-US" dirty="0">
                <a:solidFill>
                  <a:schemeClr val="accent2"/>
                </a:solidFill>
              </a:rPr>
              <a:t>://riarating.ru/</a:t>
            </a:r>
            <a:endParaRPr lang="ru-RU" dirty="0" smtClean="0">
              <a:solidFill>
                <a:schemeClr val="accent2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Фонд Общественное мнение </a:t>
            </a:r>
            <a:r>
              <a:rPr lang="ru-RU" dirty="0" smtClean="0">
                <a:solidFill>
                  <a:schemeClr val="accent2"/>
                </a:solidFill>
              </a:rPr>
              <a:t>- </a:t>
            </a:r>
            <a:r>
              <a:rPr lang="en-US" dirty="0">
                <a:solidFill>
                  <a:schemeClr val="accent2"/>
                </a:solidFill>
                <a:hlinkClick r:id="rId10"/>
              </a:rPr>
              <a:t>https://fom.ru</a:t>
            </a:r>
            <a:r>
              <a:rPr lang="en-US" dirty="0" smtClean="0">
                <a:solidFill>
                  <a:schemeClr val="accent2"/>
                </a:solidFill>
                <a:hlinkClick r:id="rId10"/>
              </a:rPr>
              <a:t>/</a:t>
            </a:r>
            <a:endParaRPr lang="ru-RU" dirty="0" smtClean="0">
              <a:solidFill>
                <a:schemeClr val="accent2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Левада-Центр </a:t>
            </a:r>
            <a:r>
              <a:rPr lang="ru-RU" dirty="0" smtClean="0">
                <a:solidFill>
                  <a:schemeClr val="accent2"/>
                </a:solidFill>
              </a:rPr>
              <a:t>- </a:t>
            </a:r>
            <a:r>
              <a:rPr lang="en-US" dirty="0">
                <a:solidFill>
                  <a:schemeClr val="accent2"/>
                </a:solidFill>
                <a:hlinkClick r:id="rId11"/>
              </a:rPr>
              <a:t>https://www.levada.ru</a:t>
            </a:r>
            <a:r>
              <a:rPr lang="en-US" dirty="0" smtClean="0">
                <a:solidFill>
                  <a:schemeClr val="accent2"/>
                </a:solidFill>
                <a:hlinkClick r:id="rId11"/>
              </a:rPr>
              <a:t>/</a:t>
            </a:r>
            <a:endParaRPr lang="ru-RU" dirty="0" smtClean="0">
              <a:solidFill>
                <a:schemeClr val="accent2"/>
              </a:solidFill>
            </a:endParaRPr>
          </a:p>
          <a:p>
            <a:r>
              <a:rPr lang="ru-RU" dirty="0" err="1" smtClean="0">
                <a:solidFill>
                  <a:schemeClr val="tx1"/>
                </a:solidFill>
              </a:rPr>
              <a:t>СберИндекс</a:t>
            </a:r>
            <a:r>
              <a:rPr lang="ru-RU" dirty="0" smtClean="0">
                <a:solidFill>
                  <a:schemeClr val="accent2"/>
                </a:solidFill>
              </a:rPr>
              <a:t> </a:t>
            </a:r>
            <a:r>
              <a:rPr lang="ru-RU" dirty="0" smtClean="0">
                <a:solidFill>
                  <a:schemeClr val="tx1"/>
                </a:solidFill>
              </a:rPr>
              <a:t>(статистика и исследования)</a:t>
            </a:r>
            <a:r>
              <a:rPr lang="ru-RU" dirty="0" smtClean="0">
                <a:solidFill>
                  <a:schemeClr val="accent2"/>
                </a:solidFill>
              </a:rPr>
              <a:t> - </a:t>
            </a:r>
            <a:r>
              <a:rPr lang="en-US" dirty="0">
                <a:solidFill>
                  <a:schemeClr val="accent2"/>
                </a:solidFill>
                <a:hlinkClick r:id="rId12"/>
              </a:rPr>
              <a:t>https://sberindex.ru</a:t>
            </a:r>
            <a:r>
              <a:rPr lang="en-US" dirty="0" smtClean="0">
                <a:solidFill>
                  <a:schemeClr val="accent2"/>
                </a:solidFill>
                <a:hlinkClick r:id="rId12"/>
              </a:rPr>
              <a:t>/</a:t>
            </a:r>
            <a:r>
              <a:rPr lang="ru-RU" dirty="0" smtClean="0">
                <a:solidFill>
                  <a:schemeClr val="accent2"/>
                </a:solidFill>
              </a:rPr>
              <a:t>; </a:t>
            </a:r>
            <a:r>
              <a:rPr lang="ru-RU" dirty="0" err="1" smtClean="0">
                <a:solidFill>
                  <a:schemeClr val="tx1"/>
                </a:solidFill>
              </a:rPr>
              <a:t>СберДанные</a:t>
            </a:r>
            <a:r>
              <a:rPr lang="ru-RU" dirty="0" smtClean="0">
                <a:solidFill>
                  <a:schemeClr val="tx1"/>
                </a:solidFill>
              </a:rPr>
              <a:t> -</a:t>
            </a:r>
            <a:r>
              <a:rPr lang="ru-RU" dirty="0" smtClean="0">
                <a:solidFill>
                  <a:schemeClr val="accent2"/>
                </a:solidFill>
              </a:rPr>
              <a:t> </a:t>
            </a:r>
            <a:r>
              <a:rPr lang="en-US" dirty="0">
                <a:solidFill>
                  <a:schemeClr val="accent2"/>
                </a:solidFill>
              </a:rPr>
              <a:t>https://www.sberbank.com/ru/analytics/sberdata</a:t>
            </a:r>
            <a:endParaRPr lang="ru-RU" dirty="0" smtClean="0">
              <a:solidFill>
                <a:schemeClr val="accent2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Рейтинги стран мира –</a:t>
            </a:r>
          </a:p>
          <a:p>
            <a:pPr marL="0" indent="0">
              <a:buNone/>
            </a:pPr>
            <a:r>
              <a:rPr lang="ru-RU" dirty="0" smtClean="0">
                <a:solidFill>
                  <a:schemeClr val="accent2"/>
                </a:solidFill>
              </a:rPr>
              <a:t> </a:t>
            </a:r>
            <a:r>
              <a:rPr lang="en-US" dirty="0">
                <a:solidFill>
                  <a:schemeClr val="accent2"/>
                </a:solidFill>
                <a:hlinkClick r:id="rId13"/>
              </a:rPr>
              <a:t>https://</a:t>
            </a:r>
            <a:r>
              <a:rPr lang="en-US" dirty="0" smtClean="0">
                <a:solidFill>
                  <a:schemeClr val="accent2"/>
                </a:solidFill>
                <a:hlinkClick r:id="rId13"/>
              </a:rPr>
              <a:t>knoema.ru/atlas/ranks</a:t>
            </a:r>
            <a:r>
              <a:rPr lang="ru-RU" dirty="0" smtClean="0">
                <a:solidFill>
                  <a:schemeClr val="accent2"/>
                </a:solidFill>
              </a:rPr>
              <a:t>  </a:t>
            </a:r>
            <a:r>
              <a:rPr lang="en-US" dirty="0">
                <a:solidFill>
                  <a:schemeClr val="accent2"/>
                </a:solidFill>
              </a:rPr>
              <a:t>https://nonews.co/directory/lists/countries</a:t>
            </a:r>
            <a:endParaRPr lang="ru-RU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2907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272956"/>
            <a:ext cx="8596668" cy="586853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</a:rPr>
              <a:t>ЗАДАНИЕ</a:t>
            </a:r>
            <a:endParaRPr lang="ru-RU" sz="24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7672" y="859809"/>
            <a:ext cx="8796330" cy="571841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b="1" dirty="0"/>
              <a:t>Цифровая трансформация – это изменение структуры, процессов, форм и особенностей функционирования 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</a:rPr>
              <a:t>всех социальных институтов </a:t>
            </a:r>
            <a:r>
              <a:rPr lang="ru-RU" sz="2400" b="1" dirty="0"/>
              <a:t>в связи с применением цифровых технологий</a:t>
            </a:r>
            <a:r>
              <a:rPr lang="ru-RU" sz="2400" b="1" dirty="0" smtClean="0"/>
              <a:t>.</a:t>
            </a:r>
          </a:p>
          <a:p>
            <a:pPr marL="0" indent="0" algn="ctr">
              <a:buNone/>
            </a:pP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</a:rPr>
              <a:t>Приведите примеры применения цифровых технологий в следующих сферах (1 пример на каждую сферу):</a:t>
            </a:r>
          </a:p>
          <a:p>
            <a:pPr algn="just">
              <a:buFontTx/>
              <a:buChar char="-"/>
            </a:pPr>
            <a:r>
              <a:rPr lang="ru-RU" sz="2400" b="1" dirty="0" smtClean="0"/>
              <a:t>Бизнес</a:t>
            </a:r>
          </a:p>
          <a:p>
            <a:pPr algn="just">
              <a:buFontTx/>
              <a:buChar char="-"/>
            </a:pPr>
            <a:r>
              <a:rPr lang="ru-RU" sz="2400" b="1" dirty="0" smtClean="0"/>
              <a:t>Здравоохранение</a:t>
            </a:r>
          </a:p>
          <a:p>
            <a:pPr algn="just">
              <a:buFontTx/>
              <a:buChar char="-"/>
            </a:pPr>
            <a:r>
              <a:rPr lang="ru-RU" sz="2400" b="1" dirty="0" smtClean="0"/>
              <a:t>Образование</a:t>
            </a:r>
          </a:p>
          <a:p>
            <a:pPr algn="just">
              <a:buFontTx/>
              <a:buChar char="-"/>
            </a:pPr>
            <a:r>
              <a:rPr lang="ru-RU" sz="2400" b="1" dirty="0" smtClean="0"/>
              <a:t>Государственное управление</a:t>
            </a:r>
          </a:p>
          <a:p>
            <a:pPr algn="just">
              <a:buFontTx/>
              <a:buChar char="-"/>
            </a:pPr>
            <a:r>
              <a:rPr lang="ru-RU" sz="2400" b="1" dirty="0" smtClean="0"/>
              <a:t>Управление городом</a:t>
            </a:r>
          </a:p>
        </p:txBody>
      </p:sp>
    </p:spTree>
    <p:extLst>
      <p:ext uri="{BB962C8B-B14F-4D97-AF65-F5344CB8AC3E}">
        <p14:creationId xmlns:p14="http://schemas.microsoft.com/office/powerpoint/2010/main" val="2908815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00B050"/>
                </a:solidFill>
              </a:rPr>
              <a:t>Интересных идей и </a:t>
            </a:r>
            <a:r>
              <a:rPr lang="ru-RU" b="1" dirty="0">
                <a:solidFill>
                  <a:srgbClr val="00B050"/>
                </a:solidFill>
              </a:rPr>
              <a:t>у</a:t>
            </a:r>
            <a:r>
              <a:rPr lang="ru-RU" b="1" dirty="0" smtClean="0">
                <a:solidFill>
                  <a:srgbClr val="00B050"/>
                </a:solidFill>
              </a:rPr>
              <a:t>спешных проектов!</a:t>
            </a:r>
            <a:endParaRPr lang="ru-RU" b="1" dirty="0">
              <a:solidFill>
                <a:srgbClr val="00B05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69743" y="1930400"/>
            <a:ext cx="6414448" cy="4743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9626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189</TotalTime>
  <Words>846</Words>
  <Application>Microsoft Office PowerPoint</Application>
  <PresentationFormat>Широкоэкранный</PresentationFormat>
  <Paragraphs>62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8" baseType="lpstr">
      <vt:lpstr>Arial</vt:lpstr>
      <vt:lpstr>Trebuchet MS</vt:lpstr>
      <vt:lpstr>Wingdings 3</vt:lpstr>
      <vt:lpstr>Грань</vt:lpstr>
      <vt:lpstr>Цифровые сервисы в государственном управлении</vt:lpstr>
      <vt:lpstr>Цифровое государственное управление</vt:lpstr>
      <vt:lpstr>Распоряжение Правительства РФ от 22 октября 2021 г. N 2998-р Об утверждении стратегического направления в области цифровой трансформации государственного управления»:</vt:lpstr>
      <vt:lpstr>Использование цифровых технологий в государственном управлении обеспечивает решение задач:</vt:lpstr>
      <vt:lpstr>Наиболее востребованными в системе государственного управления являются такие технологии, как:</vt:lpstr>
      <vt:lpstr>Наиболее востребованными в системе государственного управления являются такие технологии, как:</vt:lpstr>
      <vt:lpstr>Презентация PowerPoint</vt:lpstr>
      <vt:lpstr>ГОСУДАРСТВЕННЫЕ ИНФОРМАЦИОННЫЕ СИСТЕМЫ</vt:lpstr>
      <vt:lpstr>Презентация PowerPoint</vt:lpstr>
      <vt:lpstr>Презентация PowerPoint</vt:lpstr>
      <vt:lpstr>Презентация PowerPoint</vt:lpstr>
      <vt:lpstr>СПИСОК ИНТЕРНЕТ-РЕСУРСОВ для получения официальной статистики</vt:lpstr>
      <vt:lpstr>ЗАДАНИЕ</vt:lpstr>
      <vt:lpstr>Интересных идей и успешных проектов!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Цифровые сервисы в государственном управлении</dc:title>
  <dc:creator>Shigali</dc:creator>
  <cp:lastModifiedBy>Shigali</cp:lastModifiedBy>
  <cp:revision>15</cp:revision>
  <dcterms:created xsi:type="dcterms:W3CDTF">2022-04-10T18:17:49Z</dcterms:created>
  <dcterms:modified xsi:type="dcterms:W3CDTF">2022-04-12T09:45:24Z</dcterms:modified>
</cp:coreProperties>
</file>