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9" r:id="rId3"/>
    <p:sldId id="261" r:id="rId4"/>
    <p:sldId id="262" r:id="rId5"/>
    <p:sldId id="263" r:id="rId6"/>
    <p:sldId id="264" r:id="rId7"/>
    <p:sldId id="283" r:id="rId8"/>
    <p:sldId id="282" r:id="rId9"/>
    <p:sldId id="266" r:id="rId10"/>
    <p:sldId id="267" r:id="rId11"/>
    <p:sldId id="268" r:id="rId12"/>
    <p:sldId id="269" r:id="rId13"/>
    <p:sldId id="272" r:id="rId14"/>
    <p:sldId id="271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7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52F919-FFDF-46C4-B154-CAE092D637DF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2FCCE2-26EA-431A-A0EF-8B21E3AB8A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90215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10" name="Shape 11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ruxpert.ru/%D0%A4%D0%B0%D0%B9%D0%BB:What-say-your-mates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643182"/>
            <a:ext cx="7601498" cy="371477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План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</a:p>
          <a:p>
            <a:endParaRPr lang="ru-RU" dirty="0" smtClean="0"/>
          </a:p>
          <a:p>
            <a:r>
              <a:rPr lang="ru-RU" b="0" dirty="0" smtClean="0">
                <a:solidFill>
                  <a:schemeClr val="tx1"/>
                </a:solidFill>
              </a:rPr>
              <a:t>1. ИНФОРМАЦИОННЫЕ ВОЙНЫ И ТЕХНОЛОГИИ МАНИПУЛИРОВАНИЯ СОЗНАНИЕМ</a:t>
            </a:r>
          </a:p>
          <a:p>
            <a:endParaRPr lang="ru-RU" b="0" dirty="0" smtClean="0">
              <a:solidFill>
                <a:schemeClr val="tx1"/>
              </a:solidFill>
            </a:endParaRPr>
          </a:p>
          <a:p>
            <a:r>
              <a:rPr lang="ru-RU" b="0" dirty="0" smtClean="0">
                <a:solidFill>
                  <a:schemeClr val="tx1"/>
                </a:solidFill>
              </a:rPr>
              <a:t>2. ПРАВОВАЯ ПОЛИТИКА РОССИИ В СФЕРЕ ИНФОРМАЦИОННОЙ БЕЗОПАСНОСТИ</a:t>
            </a:r>
          </a:p>
          <a:p>
            <a:endParaRPr lang="ru-RU" b="0" dirty="0" smtClean="0">
              <a:solidFill>
                <a:schemeClr val="tx1"/>
              </a:solidFill>
            </a:endParaRPr>
          </a:p>
          <a:p>
            <a:r>
              <a:rPr lang="ru-RU" b="0" dirty="0" smtClean="0">
                <a:solidFill>
                  <a:schemeClr val="tx1"/>
                </a:solidFill>
              </a:rPr>
              <a:t>3. ПОНЯТИЕ СЕТЕВОЙ ВОЙНЫ И ЕЕ ИНСТРУМЕНТАРИЙ</a:t>
            </a:r>
            <a:endParaRPr lang="ru-RU" b="0" dirty="0" smtClean="0">
              <a:solidFill>
                <a:schemeClr val="tx1"/>
              </a:solidFill>
            </a:endParaRPr>
          </a:p>
          <a:p>
            <a:endParaRPr lang="ru-RU" sz="16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8288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Тема 9. Особенности </a:t>
            </a:r>
            <a:r>
              <a:rPr lang="ru-RU" sz="3200" b="1" dirty="0" smtClean="0"/>
              <a:t>правового регулирования информационной безопасности России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14290"/>
            <a:ext cx="8928992" cy="1000132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Информационная война</a:t>
            </a:r>
            <a:r>
              <a:rPr lang="ru-RU" sz="2200" u="sng" dirty="0" smtClean="0"/>
              <a:t> </a:t>
            </a:r>
            <a:r>
              <a:rPr lang="ru-RU" sz="1800" dirty="0" smtClean="0">
                <a:solidFill>
                  <a:schemeClr val="tx1"/>
                </a:solidFill>
              </a:rPr>
              <a:t>представляет собой совокупность информационных воздействий (явных и скрытых), направленных против враждебной стороны с целью получения заранее определенной выгоды. </a:t>
            </a:r>
            <a:endParaRPr lang="ru-RU" sz="1800" b="1" dirty="0">
              <a:solidFill>
                <a:schemeClr val="tx1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672786" y="1821426"/>
            <a:ext cx="1745499" cy="498311"/>
            <a:chOff x="3489474" y="1744601"/>
            <a:chExt cx="1745499" cy="498311"/>
          </a:xfrm>
          <a:solidFill>
            <a:schemeClr val="accent4">
              <a:lumMod val="50000"/>
            </a:schemeClr>
          </a:solidFill>
        </p:grpSpPr>
        <p:sp>
          <p:nvSpPr>
            <p:cNvPr id="4" name="Стрелка вниз 3"/>
            <p:cNvSpPr/>
            <p:nvPr/>
          </p:nvSpPr>
          <p:spPr>
            <a:xfrm rot="2040614">
              <a:off x="3489474" y="1747689"/>
              <a:ext cx="197145" cy="469794"/>
            </a:xfrm>
            <a:prstGeom prst="downArrow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Стрелка вниз 4"/>
            <p:cNvSpPr/>
            <p:nvPr/>
          </p:nvSpPr>
          <p:spPr>
            <a:xfrm rot="19597984">
              <a:off x="5042480" y="1744601"/>
              <a:ext cx="192493" cy="498311"/>
            </a:xfrm>
            <a:prstGeom prst="downArrow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285984" y="1468106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Информационная война имеет два аспекта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14942" y="2285992"/>
            <a:ext cx="3096344" cy="110148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Воздействие на гражданское население  путём распространения определённой </a:t>
            </a:r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информации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1400" b="1" dirty="0">
              <a:solidFill>
                <a:schemeClr val="accent4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2285992"/>
            <a:ext cx="4295179" cy="131898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Целенаправленные действия, предпринятые для достижения информационного превосходства путём нанесения ущерба </a:t>
            </a:r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информационным </a:t>
            </a: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процессам и информационным системам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0034" y="3857628"/>
            <a:ext cx="8208912" cy="26161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75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Цели информационной войны:</a:t>
            </a:r>
          </a:p>
          <a:p>
            <a:endParaRPr lang="ru-RU" b="1" dirty="0"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Контроль за информацией </a:t>
            </a:r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  <a:sym typeface="Arial"/>
              </a:rPr>
              <a:t>и информационным пространством государства</a:t>
            </a: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  <a:sym typeface="Arial"/>
              </a:rPr>
              <a:t>. </a:t>
            </a:r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  <a:sym typeface="Arial"/>
              </a:rPr>
              <a:t>Дестабилизация</a:t>
            </a: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  <a:sym typeface="Arial"/>
              </a:rPr>
              <a:t> </a:t>
            </a:r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  <a:sym typeface="Arial"/>
              </a:rPr>
              <a:t>институтов власти.</a:t>
            </a: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  <a:sym typeface="Arial"/>
              </a:rPr>
              <a:t> </a:t>
            </a:r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  <a:sym typeface="Arial"/>
              </a:rPr>
              <a:t>Влияние на политические решения государства</a:t>
            </a:r>
            <a:r>
              <a:rPr lang="en-US" sz="1400" b="1" dirty="0" smtClean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  <a:sym typeface="Arial"/>
              </a:rPr>
              <a:t>.</a:t>
            </a:r>
            <a:endParaRPr lang="ru-RU" sz="1400" b="1" dirty="0" smtClean="0">
              <a:solidFill>
                <a:schemeClr val="accent4">
                  <a:lumMod val="50000"/>
                </a:schemeClr>
              </a:solidFill>
              <a:ea typeface="Calibri"/>
              <a:cs typeface="Times New Roman"/>
              <a:sym typeface="Arial"/>
            </a:endParaRPr>
          </a:p>
          <a:p>
            <a:pPr lvl="0"/>
            <a:endParaRPr lang="en-US" sz="1400" b="1" dirty="0">
              <a:solidFill>
                <a:schemeClr val="accent4">
                  <a:lumMod val="50000"/>
                </a:schemeClr>
              </a:solidFill>
              <a:ea typeface="Calibri"/>
              <a:cs typeface="Times New Roman"/>
              <a:sym typeface="Arial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Дестабилизация экономики, беспрепятственный доступ к ресурсам. Уничтожение наукоемких производств</a:t>
            </a:r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.</a:t>
            </a:r>
          </a:p>
          <a:p>
            <a:endParaRPr lang="ru-RU" sz="1400" b="1" dirty="0">
              <a:solidFill>
                <a:schemeClr val="accent4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Навязывание ценностей </a:t>
            </a:r>
            <a:r>
              <a:rPr lang="ru-RU" sz="1400" b="1" dirty="0" smtClean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и </a:t>
            </a:r>
            <a:r>
              <a:rPr lang="ru-RU" sz="1400" b="1" dirty="0">
                <a:solidFill>
                  <a:schemeClr val="accent4">
                    <a:lumMod val="50000"/>
                  </a:schemeClr>
                </a:solidFill>
                <a:ea typeface="Calibri"/>
                <a:cs typeface="Times New Roman"/>
              </a:rPr>
              <a:t>взглядов. Внедрение собственных идеалов путем уничтожения исконных.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  <a:prstGeom prst="rect">
            <a:avLst/>
          </a:prstGeom>
          <a:noFill/>
          <a:ln w="28575" cap="flat">
            <a:noFill/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>
              <a:buClr>
                <a:schemeClr val="dk1"/>
              </a:buClr>
              <a:buSzPct val="25000"/>
            </a:pPr>
            <a:r>
              <a:rPr lang="en-US" sz="2800" b="1" dirty="0" err="1">
                <a:solidFill>
                  <a:schemeClr val="tx2">
                    <a:lumMod val="50000"/>
                  </a:schemeClr>
                </a:solidFill>
                <a:sym typeface="Arial"/>
              </a:rPr>
              <a:t>Виды</a:t>
            </a:r>
            <a:r>
              <a:rPr lang="en-US" sz="2800" b="1" dirty="0">
                <a:solidFill>
                  <a:schemeClr val="tx2">
                    <a:lumMod val="50000"/>
                  </a:schemeClr>
                </a:solidFill>
                <a:sym typeface="Arial"/>
              </a:rPr>
              <a:t> </a:t>
            </a:r>
            <a:r>
              <a:rPr lang="en-US" sz="2800" b="1" dirty="0" err="1">
                <a:solidFill>
                  <a:schemeClr val="tx2">
                    <a:lumMod val="50000"/>
                  </a:schemeClr>
                </a:solidFill>
                <a:sym typeface="Arial"/>
              </a:rPr>
              <a:t>информационной</a:t>
            </a:r>
            <a:r>
              <a:rPr lang="en-US" sz="2800" b="1" dirty="0">
                <a:solidFill>
                  <a:schemeClr val="tx2">
                    <a:lumMod val="50000"/>
                  </a:schemeClr>
                </a:solidFill>
                <a:sym typeface="Arial"/>
              </a:rPr>
              <a:t> войны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51520" y="1539960"/>
            <a:ext cx="8352928" cy="4896544"/>
            <a:chOff x="395536" y="1340768"/>
            <a:chExt cx="8352928" cy="4896544"/>
          </a:xfrm>
        </p:grpSpPr>
        <p:grpSp>
          <p:nvGrpSpPr>
            <p:cNvPr id="2" name="Shape 98"/>
            <p:cNvGrpSpPr/>
            <p:nvPr/>
          </p:nvGrpSpPr>
          <p:grpSpPr>
            <a:xfrm>
              <a:off x="395536" y="1340768"/>
              <a:ext cx="8352928" cy="4896544"/>
              <a:chOff x="-1" y="0"/>
              <a:chExt cx="8545201" cy="4853030"/>
            </a:xfrm>
          </p:grpSpPr>
          <p:sp>
            <p:nvSpPr>
              <p:cNvPr id="99" name="Shape 99"/>
              <p:cNvSpPr/>
              <p:nvPr/>
            </p:nvSpPr>
            <p:spPr>
              <a:xfrm>
                <a:off x="0" y="0"/>
                <a:ext cx="8517600" cy="1516500"/>
              </a:xfrm>
              <a:prstGeom prst="roundRect">
                <a:avLst>
                  <a:gd name="adj" fmla="val 10000"/>
                </a:avLst>
              </a:prstGeom>
              <a:solidFill>
                <a:srgbClr val="BF504D"/>
              </a:solidFill>
              <a:ln w="25400" cap="flat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106675" tIns="106675" rIns="106675" bIns="106675" anchor="ctr" anchorCtr="0">
                <a:noAutofit/>
              </a:bodyPr>
              <a:lstStyle/>
              <a:p>
                <a:pPr marL="0" marR="0" lvl="0" indent="0" algn="r" rtl="0">
                  <a:lnSpc>
                    <a:spcPct val="90000"/>
                  </a:lnSpc>
                  <a:spcBef>
                    <a:spcPts val="0"/>
                  </a:spcBef>
                  <a:spcAft>
                    <a:spcPts val="980"/>
                  </a:spcAft>
                  <a:buSzPct val="25000"/>
                  <a:buNone/>
                </a:pPr>
                <a:r>
                  <a:rPr lang="ru-RU" sz="2200" b="1" i="0" u="none" strike="noStrike" cap="none" baseline="0" dirty="0" smtClean="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       </a:t>
                </a:r>
                <a:r>
                  <a:rPr lang="ru-RU" sz="2200" b="1" i="0" u="none" strike="noStrike" cap="none" dirty="0" smtClean="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 </a:t>
                </a:r>
                <a:r>
                  <a:rPr lang="en-US" sz="2200" b="1" i="0" u="none" strike="noStrike" cap="none" baseline="0" dirty="0" smtClean="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Информационная </a:t>
                </a:r>
                <a:r>
                  <a:rPr lang="en-US" sz="2200" b="1" i="0" u="none" strike="noStrike" cap="none" baseline="0" dirty="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война против личности.</a:t>
                </a:r>
              </a:p>
            </p:txBody>
          </p:sp>
          <p:sp>
            <p:nvSpPr>
              <p:cNvPr id="100" name="Shape 100"/>
              <p:cNvSpPr/>
              <p:nvPr/>
            </p:nvSpPr>
            <p:spPr>
              <a:xfrm>
                <a:off x="73666" y="142736"/>
                <a:ext cx="1645920" cy="1213284"/>
              </a:xfrm>
              <a:prstGeom prst="roundRect">
                <a:avLst>
                  <a:gd name="adj" fmla="val 10000"/>
                </a:avLst>
              </a:prstGeom>
              <a:solidFill>
                <a:srgbClr val="DFA7A5"/>
              </a:solidFill>
              <a:ln w="25400" cap="flat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01" name="Shape 101"/>
              <p:cNvSpPr/>
              <p:nvPr/>
            </p:nvSpPr>
            <p:spPr>
              <a:xfrm>
                <a:off x="0" y="1668265"/>
                <a:ext cx="8531400" cy="1516500"/>
              </a:xfrm>
              <a:prstGeom prst="roundRect">
                <a:avLst>
                  <a:gd name="adj" fmla="val 10000"/>
                </a:avLst>
              </a:prstGeom>
              <a:solidFill>
                <a:schemeClr val="accent3"/>
              </a:solidFill>
              <a:ln w="25400" cap="flat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106675" tIns="106675" rIns="106675" bIns="106675" anchor="ctr" anchorCtr="0">
                <a:noAutofit/>
              </a:bodyPr>
              <a:lstStyle/>
              <a:p>
                <a:pPr marL="0" marR="0" lvl="0" indent="0" algn="r" rtl="0">
                  <a:lnSpc>
                    <a:spcPct val="90000"/>
                  </a:lnSpc>
                  <a:spcBef>
                    <a:spcPts val="0"/>
                  </a:spcBef>
                  <a:spcAft>
                    <a:spcPts val="980"/>
                  </a:spcAft>
                  <a:buSzPct val="25000"/>
                  <a:buNone/>
                </a:pPr>
                <a:r>
                  <a:rPr lang="en-US" sz="2200" b="1" i="0" u="none" strike="noStrike" cap="none" baseline="0" dirty="0">
                    <a:solidFill>
                      <a:schemeClr val="tx2">
                        <a:lumMod val="50000"/>
                      </a:schemeClr>
                    </a:solidFill>
                    <a:latin typeface="Arial"/>
                    <a:ea typeface="Arial"/>
                    <a:cs typeface="Arial"/>
                    <a:sym typeface="Arial"/>
                  </a:rPr>
                  <a:t>Информационная война против общества.</a:t>
                </a:r>
              </a:p>
            </p:txBody>
          </p:sp>
          <p:sp>
            <p:nvSpPr>
              <p:cNvPr id="102" name="Shape 102"/>
              <p:cNvSpPr/>
              <p:nvPr/>
            </p:nvSpPr>
            <p:spPr>
              <a:xfrm>
                <a:off x="73666" y="1784202"/>
                <a:ext cx="1645920" cy="1213284"/>
              </a:xfrm>
              <a:prstGeom prst="roundRect">
                <a:avLst>
                  <a:gd name="adj" fmla="val 10000"/>
                </a:avLst>
              </a:prstGeom>
              <a:solidFill>
                <a:srgbClr val="CBDBAB"/>
              </a:solidFill>
              <a:ln w="25400" cap="flat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03" name="Shape 103"/>
              <p:cNvSpPr/>
              <p:nvPr/>
            </p:nvSpPr>
            <p:spPr>
              <a:xfrm>
                <a:off x="-1" y="3336530"/>
                <a:ext cx="8545201" cy="1516500"/>
              </a:xfrm>
              <a:prstGeom prst="roundRect">
                <a:avLst>
                  <a:gd name="adj" fmla="val 10000"/>
                </a:avLst>
              </a:prstGeom>
              <a:solidFill>
                <a:schemeClr val="accent4"/>
              </a:solidFill>
              <a:ln w="25400" cap="flat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106675" tIns="106675" rIns="106675" bIns="106675" anchor="ctr" anchorCtr="0">
                <a:noAutofit/>
              </a:bodyPr>
              <a:lstStyle/>
              <a:p>
                <a:pPr marL="0" marR="0" lvl="0" indent="0" algn="r" rtl="0">
                  <a:lnSpc>
                    <a:spcPct val="90000"/>
                  </a:lnSpc>
                  <a:spcBef>
                    <a:spcPts val="0"/>
                  </a:spcBef>
                  <a:spcAft>
                    <a:spcPts val="980"/>
                  </a:spcAft>
                  <a:buSzPct val="25000"/>
                  <a:buNone/>
                </a:pPr>
                <a:r>
                  <a:rPr lang="en-US" sz="2200" dirty="0">
                    <a:solidFill>
                      <a:schemeClr val="tx2">
                        <a:lumMod val="50000"/>
                      </a:schemeClr>
                    </a:solidFill>
                  </a:rPr>
                  <a:t>   </a:t>
                </a:r>
                <a:r>
                  <a:rPr lang="ru-RU" sz="2200" dirty="0" smtClean="0">
                    <a:solidFill>
                      <a:schemeClr val="tx2">
                        <a:lumMod val="50000"/>
                      </a:schemeClr>
                    </a:solidFill>
                  </a:rPr>
                  <a:t> </a:t>
                </a:r>
                <a:r>
                  <a:rPr lang="en-US" sz="2200" b="1" i="0" u="none" strike="noStrike" cap="none" baseline="0" dirty="0" smtClean="0">
                    <a:solidFill>
                      <a:schemeClr val="tx2">
                        <a:lumMod val="50000"/>
                      </a:schemeClr>
                    </a:solidFill>
                    <a:latin typeface="Arial"/>
                    <a:ea typeface="Arial"/>
                    <a:cs typeface="Arial"/>
                    <a:sym typeface="Arial"/>
                  </a:rPr>
                  <a:t>Информационная </a:t>
                </a:r>
                <a:r>
                  <a:rPr lang="en-US" sz="2200" b="1" i="0" u="none" strike="noStrike" cap="none" baseline="0" dirty="0">
                    <a:solidFill>
                      <a:schemeClr val="tx2">
                        <a:lumMod val="50000"/>
                      </a:schemeClr>
                    </a:solidFill>
                    <a:latin typeface="Arial"/>
                    <a:ea typeface="Arial"/>
                    <a:cs typeface="Arial"/>
                    <a:sym typeface="Arial"/>
                  </a:rPr>
                  <a:t>война против государства.</a:t>
                </a:r>
              </a:p>
            </p:txBody>
          </p:sp>
          <p:sp>
            <p:nvSpPr>
              <p:cNvPr id="104" name="Shape 104"/>
              <p:cNvSpPr/>
              <p:nvPr/>
            </p:nvSpPr>
            <p:spPr>
              <a:xfrm>
                <a:off x="147330" y="3497036"/>
                <a:ext cx="1645920" cy="1213284"/>
              </a:xfrm>
              <a:prstGeom prst="roundRect">
                <a:avLst>
                  <a:gd name="adj" fmla="val 10000"/>
                </a:avLst>
              </a:prstGeom>
              <a:solidFill>
                <a:srgbClr val="BFB1D0"/>
              </a:solidFill>
              <a:ln w="25400" cap="flat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pic>
          <p:nvPicPr>
            <p:cNvPr id="105" name="Shape 105"/>
            <p:cNvPicPr preferRelativeResize="0"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7544" y="3140968"/>
              <a:ext cx="1608887" cy="12241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6" name="Shape 106"/>
            <p:cNvPicPr preferRelativeResize="0"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552" y="4869160"/>
              <a:ext cx="1608886" cy="129614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7" name="Shape 107"/>
            <p:cNvPicPr preferRelativeResize="0"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7544" y="1484784"/>
              <a:ext cx="1608887" cy="12241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21"/>
          <p:cNvSpPr txBox="1">
            <a:spLocks noGrp="1"/>
          </p:cNvSpPr>
          <p:nvPr>
            <p:ph type="title"/>
          </p:nvPr>
        </p:nvSpPr>
        <p:spPr>
          <a:xfrm>
            <a:off x="156371" y="116632"/>
            <a:ext cx="8756976" cy="1008112"/>
          </a:xfrm>
          <a:prstGeom prst="rect">
            <a:avLst/>
          </a:prstGeom>
          <a:noFill/>
          <a:ln w="28575" cap="flat">
            <a:noFill/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sym typeface="Arial"/>
              </a:rPr>
              <a:t>Составные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sym typeface="Arial"/>
              </a:rPr>
              <a:t>части и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sym typeface="Arial"/>
              </a:rPr>
              <a:t>стратегии </a:t>
            </a:r>
            <a:br>
              <a:rPr lang="ru-RU" sz="2400" b="1" dirty="0" smtClean="0">
                <a:solidFill>
                  <a:schemeClr val="tx2">
                    <a:lumMod val="50000"/>
                  </a:schemeClr>
                </a:solidFill>
                <a:sym typeface="Arial"/>
              </a:rPr>
            </a:b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sym typeface="Arial"/>
              </a:rPr>
              <a:t>информационной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sym typeface="Arial"/>
              </a:rPr>
              <a:t>войны</a:t>
            </a:r>
            <a:endParaRPr lang="en-US" sz="2400" b="1" dirty="0">
              <a:solidFill>
                <a:schemeClr val="tx2">
                  <a:lumMod val="50000"/>
                </a:schemeClr>
              </a:solidFill>
              <a:sym typeface="Arial"/>
            </a:endParaRPr>
          </a:p>
        </p:txBody>
      </p:sp>
      <p:grpSp>
        <p:nvGrpSpPr>
          <p:cNvPr id="35" name="Группа 34"/>
          <p:cNvGrpSpPr/>
          <p:nvPr/>
        </p:nvGrpSpPr>
        <p:grpSpPr>
          <a:xfrm>
            <a:off x="262032" y="1659110"/>
            <a:ext cx="4392488" cy="4032448"/>
            <a:chOff x="419411" y="1749820"/>
            <a:chExt cx="4392488" cy="403244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529332" y="1749820"/>
              <a:ext cx="4057171" cy="4032448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419411" y="1916832"/>
              <a:ext cx="4392488" cy="3490988"/>
              <a:chOff x="135592" y="1628800"/>
              <a:chExt cx="4392488" cy="3490988"/>
            </a:xfrm>
          </p:grpSpPr>
          <p:grpSp>
            <p:nvGrpSpPr>
              <p:cNvPr id="27" name="Shape 122"/>
              <p:cNvGrpSpPr/>
              <p:nvPr/>
            </p:nvGrpSpPr>
            <p:grpSpPr>
              <a:xfrm>
                <a:off x="302156" y="2166991"/>
                <a:ext cx="3941103" cy="2952797"/>
                <a:chOff x="1137196" y="-27638"/>
                <a:chExt cx="5781716" cy="4552464"/>
              </a:xfrm>
            </p:grpSpPr>
            <p:sp>
              <p:nvSpPr>
                <p:cNvPr id="29" name="Shape 123"/>
                <p:cNvSpPr/>
                <p:nvPr/>
              </p:nvSpPr>
              <p:spPr>
                <a:xfrm>
                  <a:off x="1867778" y="-27638"/>
                  <a:ext cx="4494040" cy="449404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79175" y="6940"/>
                      </a:moveTo>
                      <a:lnTo>
                        <a:pt x="79175" y="6940"/>
                      </a:lnTo>
                      <a:cubicBezTo>
                        <a:pt x="103180" y="15616"/>
                        <a:pt x="118370" y="39327"/>
                        <a:pt x="116216" y="64761"/>
                      </a:cubicBezTo>
                      <a:cubicBezTo>
                        <a:pt x="114062" y="90194"/>
                        <a:pt x="95101" y="111013"/>
                        <a:pt x="69979" y="115528"/>
                      </a:cubicBezTo>
                      <a:cubicBezTo>
                        <a:pt x="44856" y="120043"/>
                        <a:pt x="19833" y="107128"/>
                        <a:pt x="8958" y="84036"/>
                      </a:cubicBezTo>
                      <a:cubicBezTo>
                        <a:pt x="-1916" y="60944"/>
                        <a:pt x="4067" y="33427"/>
                        <a:pt x="23550" y="16937"/>
                      </a:cubicBezTo>
                      <a:lnTo>
                        <a:pt x="21501" y="14017"/>
                      </a:lnTo>
                      <a:lnTo>
                        <a:pt x="29502" y="16541"/>
                      </a:lnTo>
                      <a:lnTo>
                        <a:pt x="29437" y="25326"/>
                      </a:lnTo>
                      <a:lnTo>
                        <a:pt x="27389" y="22408"/>
                      </a:lnTo>
                      <a:lnTo>
                        <a:pt x="27389" y="22408"/>
                      </a:lnTo>
                      <a:cubicBezTo>
                        <a:pt x="10424" y="37124"/>
                        <a:pt x="5419" y="61380"/>
                        <a:pt x="15172" y="81611"/>
                      </a:cubicBezTo>
                      <a:cubicBezTo>
                        <a:pt x="24925" y="101841"/>
                        <a:pt x="47019" y="113032"/>
                        <a:pt x="69099" y="108926"/>
                      </a:cubicBezTo>
                      <a:cubicBezTo>
                        <a:pt x="91179" y="104819"/>
                        <a:pt x="107772" y="86433"/>
                        <a:pt x="109600" y="64049"/>
                      </a:cubicBezTo>
                      <a:cubicBezTo>
                        <a:pt x="111427" y="41665"/>
                        <a:pt x="98035" y="20830"/>
                        <a:pt x="76914" y="13197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txBody>
                <a:bodyPr lIns="91425" tIns="91425" rIns="91425" bIns="91425" anchor="ctr" anchorCtr="0">
                  <a:noAutofit/>
                </a:bodyPr>
                <a:lstStyle>
                  <a:defPPr>
                    <a:defRPr lang="ru-RU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9pPr>
                </a:lstStyle>
                <a:p>
                  <a:endParaRPr sz="3200"/>
                </a:p>
              </p:txBody>
            </p:sp>
            <p:sp>
              <p:nvSpPr>
                <p:cNvPr id="30" name="Shape 124"/>
                <p:cNvSpPr/>
                <p:nvPr/>
              </p:nvSpPr>
              <p:spPr>
                <a:xfrm>
                  <a:off x="3066652" y="24484"/>
                  <a:ext cx="2538690" cy="1056825"/>
                </a:xfrm>
                <a:prstGeom prst="roundRect">
                  <a:avLst>
                    <a:gd name="adj" fmla="val 16667"/>
                  </a:avLst>
                </a:prstGeom>
                <a:gradFill>
                  <a:gsLst>
                    <a:gs pos="0">
                      <a:srgbClr val="1B5C6D"/>
                    </a:gs>
                    <a:gs pos="80000">
                      <a:srgbClr val="31A9C8"/>
                    </a:gs>
                    <a:gs pos="100000">
                      <a:srgbClr val="2FADCD"/>
                    </a:gs>
                  </a:gsLst>
                  <a:lin ang="16200000" scaled="0"/>
                </a:gradFill>
                <a:ln>
                  <a:noFill/>
                </a:ln>
              </p:spPr>
              <p:txBody>
                <a:bodyPr lIns="53325" tIns="53325" rIns="53325" bIns="53325" anchor="ctr" anchorCtr="0">
                  <a:noAutofit/>
                </a:bodyPr>
                <a:lstStyle>
                  <a:defPPr>
                    <a:defRPr lang="ru-RU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9pPr>
                </a:lstStyle>
                <a:p>
                  <a:pPr marL="0" marR="0" lvl="0" indent="0" algn="ctr" rtl="0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630"/>
                    </a:spcAft>
                    <a:buSzPct val="25000"/>
                    <a:buNone/>
                  </a:pPr>
                  <a:r>
                    <a:rPr lang="ru-RU" sz="1400" b="1" i="0" u="none" strike="noStrike" cap="none" baseline="0" dirty="0" smtClean="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Психологическая</a:t>
                  </a:r>
                  <a:r>
                    <a:rPr lang="ru-RU" sz="1400" b="1" i="0" u="none" strike="noStrike" cap="none" dirty="0" smtClean="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 операция</a:t>
                  </a:r>
                  <a:endParaRPr lang="en-US" sz="1400" b="1" i="0" u="none" strike="noStrike" cap="none" baseline="0" dirty="0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1" name="Shape 125"/>
                <p:cNvSpPr/>
                <p:nvPr/>
              </p:nvSpPr>
              <p:spPr>
                <a:xfrm>
                  <a:off x="4805255" y="1393561"/>
                  <a:ext cx="2113657" cy="1056827"/>
                </a:xfrm>
                <a:prstGeom prst="roundRect">
                  <a:avLst>
                    <a:gd name="adj" fmla="val 16667"/>
                  </a:avLst>
                </a:prstGeom>
                <a:gradFill>
                  <a:gsLst>
                    <a:gs pos="0">
                      <a:srgbClr val="197549"/>
                    </a:gs>
                    <a:gs pos="80000">
                      <a:srgbClr val="2ED685"/>
                    </a:gs>
                    <a:gs pos="100000">
                      <a:srgbClr val="2BDB88"/>
                    </a:gs>
                  </a:gsLst>
                  <a:lin ang="16200000" scaled="0"/>
                </a:gradFill>
                <a:ln>
                  <a:noFill/>
                </a:ln>
              </p:spPr>
              <p:txBody>
                <a:bodyPr lIns="53325" tIns="53325" rIns="53325" bIns="53325" anchor="ctr" anchorCtr="0">
                  <a:noAutofit/>
                </a:bodyPr>
                <a:lstStyle>
                  <a:defPPr>
                    <a:defRPr lang="ru-RU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9pPr>
                </a:lstStyle>
                <a:p>
                  <a:pPr marL="0" marR="0" lvl="0" indent="0" algn="ctr" rtl="0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630"/>
                    </a:spcAft>
                    <a:buSzPct val="25000"/>
                    <a:buNone/>
                  </a:pPr>
                  <a:r>
                    <a:rPr lang="en-US" sz="1400" b="1" i="0" u="none" strike="noStrike" cap="none" baseline="0" dirty="0">
                      <a:solidFill>
                        <a:srgbClr val="17365D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Электронная борьба</a:t>
                  </a:r>
                </a:p>
              </p:txBody>
            </p:sp>
            <p:sp>
              <p:nvSpPr>
                <p:cNvPr id="32" name="Shape 126"/>
                <p:cNvSpPr/>
                <p:nvPr/>
              </p:nvSpPr>
              <p:spPr>
                <a:xfrm>
                  <a:off x="4335996" y="3467997"/>
                  <a:ext cx="2452788" cy="1056829"/>
                </a:xfrm>
                <a:prstGeom prst="roundRect">
                  <a:avLst>
                    <a:gd name="adj" fmla="val 16667"/>
                  </a:avLst>
                </a:prstGeom>
                <a:gradFill>
                  <a:gsLst>
                    <a:gs pos="0">
                      <a:srgbClr val="287C17"/>
                    </a:gs>
                    <a:gs pos="80000">
                      <a:srgbClr val="49E42A"/>
                    </a:gs>
                    <a:gs pos="100000">
                      <a:srgbClr val="48EA26"/>
                    </a:gs>
                  </a:gsLst>
                  <a:lin ang="16200000" scaled="0"/>
                </a:gradFill>
                <a:ln>
                  <a:noFill/>
                </a:ln>
              </p:spPr>
              <p:txBody>
                <a:bodyPr lIns="53325" tIns="53325" rIns="53325" bIns="53325" anchor="ctr" anchorCtr="0">
                  <a:noAutofit/>
                </a:bodyPr>
                <a:lstStyle>
                  <a:defPPr>
                    <a:defRPr lang="ru-RU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9pPr>
                </a:lstStyle>
                <a:p>
                  <a:pPr marL="0" marR="0" lvl="0" indent="0" algn="ctr" rtl="0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630"/>
                    </a:spcAft>
                    <a:buSzPct val="25000"/>
                    <a:buNone/>
                  </a:pPr>
                  <a:r>
                    <a:rPr lang="ru-RU" sz="1400" b="1" i="0" u="none" strike="noStrike" cap="none" baseline="0" dirty="0" smtClean="0">
                      <a:solidFill>
                        <a:srgbClr val="17365D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Дезинформация</a:t>
                  </a:r>
                  <a:endParaRPr lang="en-US" sz="2000" b="1" i="0" u="none" strike="noStrike" cap="none" baseline="0" dirty="0">
                    <a:solidFill>
                      <a:srgbClr val="17365D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3" name="Shape 127"/>
                <p:cNvSpPr/>
                <p:nvPr/>
              </p:nvSpPr>
              <p:spPr>
                <a:xfrm>
                  <a:off x="1235333" y="3467997"/>
                  <a:ext cx="2809842" cy="1056829"/>
                </a:xfrm>
                <a:prstGeom prst="roundRect">
                  <a:avLst>
                    <a:gd name="adj" fmla="val 16667"/>
                  </a:avLst>
                </a:prstGeom>
                <a:gradFill>
                  <a:gsLst>
                    <a:gs pos="0">
                      <a:srgbClr val="748315"/>
                    </a:gs>
                    <a:gs pos="80000">
                      <a:srgbClr val="D4F127"/>
                    </a:gs>
                    <a:gs pos="100000">
                      <a:srgbClr val="D9F723"/>
                    </a:gs>
                  </a:gsLst>
                  <a:lin ang="16200000" scaled="0"/>
                </a:gradFill>
                <a:ln>
                  <a:noFill/>
                </a:ln>
              </p:spPr>
              <p:txBody>
                <a:bodyPr lIns="53325" tIns="53325" rIns="53325" bIns="53325" anchor="ctr" anchorCtr="0">
                  <a:noAutofit/>
                </a:bodyPr>
                <a:lstStyle>
                  <a:defPPr>
                    <a:defRPr lang="ru-RU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9pPr>
                </a:lstStyle>
                <a:p>
                  <a:pPr marL="0" marR="0" lvl="0" indent="0" algn="ctr" rtl="0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630"/>
                    </a:spcAft>
                    <a:buSzPct val="25000"/>
                    <a:buNone/>
                  </a:pPr>
                  <a:r>
                    <a:rPr lang="ru-RU" sz="1400" b="1" i="0" u="none" strike="noStrike" cap="none" baseline="0" dirty="0" smtClean="0">
                      <a:solidFill>
                        <a:srgbClr val="17365D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Информационные атаки</a:t>
                  </a:r>
                  <a:endParaRPr lang="en-US" sz="1400" b="1" i="0" u="none" strike="noStrike" cap="none" baseline="0" dirty="0">
                    <a:solidFill>
                      <a:srgbClr val="17365D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" name="Shape 128"/>
                <p:cNvSpPr/>
                <p:nvPr/>
              </p:nvSpPr>
              <p:spPr>
                <a:xfrm>
                  <a:off x="1137196" y="1393561"/>
                  <a:ext cx="2113657" cy="1056827"/>
                </a:xfrm>
                <a:prstGeom prst="roundRect">
                  <a:avLst>
                    <a:gd name="adj" fmla="val 16667"/>
                  </a:avLst>
                </a:prstGeom>
                <a:gradFill>
                  <a:gsLst>
                    <a:gs pos="0">
                      <a:srgbClr val="8A4914"/>
                    </a:gs>
                    <a:gs pos="80000">
                      <a:srgbClr val="FC8626"/>
                    </a:gs>
                    <a:gs pos="100000">
                      <a:srgbClr val="FF8827"/>
                    </a:gs>
                  </a:gsLst>
                  <a:lin ang="16200000" scaled="0"/>
                </a:gradFill>
                <a:ln>
                  <a:noFill/>
                </a:ln>
              </p:spPr>
              <p:txBody>
                <a:bodyPr lIns="53325" tIns="53325" rIns="53325" bIns="53325" anchor="ctr" anchorCtr="0">
                  <a:noAutofit/>
                </a:bodyPr>
                <a:lstStyle>
                  <a:defPPr>
                    <a:defRPr lang="ru-RU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orbel" pitchFamily="34" charset="0"/>
                      <a:ea typeface="+mn-ea"/>
                      <a:cs typeface="Arial" charset="0"/>
                    </a:defRPr>
                  </a:lvl9pPr>
                </a:lstStyle>
                <a:p>
                  <a:pPr marL="0" marR="0" lvl="0" indent="0" algn="ctr" rtl="0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630"/>
                    </a:spcAft>
                    <a:buSzPct val="25000"/>
                    <a:buNone/>
                  </a:pPr>
                  <a:r>
                    <a:rPr lang="en-US" sz="1400" b="1" i="0" u="none" strike="noStrike" cap="none" baseline="0" dirty="0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Меры безопасности</a:t>
                  </a:r>
                </a:p>
              </p:txBody>
            </p:sp>
          </p:grpSp>
          <p:sp>
            <p:nvSpPr>
              <p:cNvPr id="28" name="TextBox 27"/>
              <p:cNvSpPr txBox="1"/>
              <p:nvPr/>
            </p:nvSpPr>
            <p:spPr>
              <a:xfrm>
                <a:off x="135592" y="1628800"/>
                <a:ext cx="43924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chemeClr val="bg2">
                        <a:lumMod val="25000"/>
                      </a:schemeClr>
                    </a:solidFill>
                  </a:rPr>
                  <a:t>Составные части</a:t>
                </a:r>
                <a:endParaRPr lang="ru-RU" b="1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</p:grpSp>
      <p:sp>
        <p:nvSpPr>
          <p:cNvPr id="36" name="Прямоугольник 35"/>
          <p:cNvSpPr/>
          <p:nvPr/>
        </p:nvSpPr>
        <p:spPr>
          <a:xfrm>
            <a:off x="4500562" y="1659110"/>
            <a:ext cx="4336429" cy="46988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4714876" y="1643050"/>
            <a:ext cx="4071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</a:rPr>
              <a:t>Основные стратегии, используемые СМИ</a:t>
            </a:r>
            <a:endParaRPr lang="ru-RU" sz="1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572000" y="2214555"/>
            <a:ext cx="428628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Использование внушения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</a:endParaRP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Перенос частного факта в сферу общего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</a:endParaRP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Использование слухов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</a:endParaRP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Замалчивание одних фактов и выпячивание других</a:t>
            </a: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Метод фрагментации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</a:endParaRP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Создание своей реальности</a:t>
            </a: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Поляризация общества через навязывание дуального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</a:rPr>
              <a:t>противопоставле-ния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– «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</a:rPr>
              <a:t>свой-чужой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» и т. п.</a:t>
            </a: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«Выброс» в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</a:rPr>
              <a:t>медийную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среду большого количества разнообразной информации, затрудняющий  понимание реальности</a:t>
            </a: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Нагнетание атмосферы безысходности и страха</a:t>
            </a:r>
          </a:p>
          <a:p>
            <a:pPr indent="269875"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Фальсификация истории</a:t>
            </a:r>
          </a:p>
          <a:p>
            <a:pPr marL="285750" indent="-285750">
              <a:buFont typeface="Wingdings" pitchFamily="2" charset="2"/>
              <a:buChar char="Ø"/>
            </a:pPr>
            <a:endParaRPr lang="ru-RU" sz="1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315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974730" y="1412776"/>
            <a:ext cx="3989758" cy="35283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sym typeface="Arial"/>
              </a:rPr>
              <a:t>Результаты физических войн против России: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ru-RU" altLang="ru-RU" sz="1400" b="1" dirty="0">
                <a:solidFill>
                  <a:schemeClr val="tx2">
                    <a:lumMod val="50000"/>
                  </a:schemeClr>
                </a:solidFill>
              </a:rPr>
              <a:t>Применение обычного оружия против России оказалось катастрофичным для самого агрессора.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ru-RU" altLang="ru-RU" sz="1400" b="1" dirty="0">
                <a:solidFill>
                  <a:schemeClr val="tx2">
                    <a:lumMod val="50000"/>
                  </a:schemeClr>
                </a:solidFill>
              </a:rPr>
              <a:t>Россию НЕВОЗМОЖНО подчинить силой оружия.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ru-RU" altLang="ru-RU" sz="1400" b="1" dirty="0">
                <a:solidFill>
                  <a:schemeClr val="tx2">
                    <a:lumMod val="50000"/>
                  </a:schemeClr>
                </a:solidFill>
              </a:rPr>
              <a:t>Её можно уничтожить только изнутри. </a:t>
            </a:r>
            <a:br>
              <a:rPr lang="ru-RU" altLang="ru-RU" sz="1400" b="1" dirty="0">
                <a:solidFill>
                  <a:schemeClr val="tx2">
                    <a:lumMod val="50000"/>
                  </a:schemeClr>
                </a:solidFill>
              </a:rPr>
            </a:br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b="1" dirty="0">
                <a:solidFill>
                  <a:schemeClr val="tx2">
                    <a:lumMod val="50000"/>
                  </a:schemeClr>
                </a:solidFill>
              </a:rPr>
              <a:t>Подмена понятий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006" t="11075" r="6174" b="13144"/>
          <a:stretch/>
        </p:blipFill>
        <p:spPr>
          <a:xfrm>
            <a:off x="251520" y="1700808"/>
            <a:ext cx="4589571" cy="4320480"/>
          </a:xfrm>
        </p:spPr>
      </p:pic>
      <p:sp>
        <p:nvSpPr>
          <p:cNvPr id="5" name="TextBox 4"/>
          <p:cNvSpPr txBox="1"/>
          <p:nvPr/>
        </p:nvSpPr>
        <p:spPr>
          <a:xfrm>
            <a:off x="4932040" y="4941168"/>
            <a:ext cx="3851920" cy="1345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sym typeface="Arial"/>
              </a:rPr>
              <a:t>Суть информационно-психологической войны заключается в нанесении народу тяжелой культурной </a:t>
            </a: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sym typeface="Arial"/>
              </a:rPr>
              <a:t>травмы.</a:t>
            </a:r>
            <a:endParaRPr lang="ru-RU" sz="1400" b="1" dirty="0" smtClean="0">
              <a:solidFill>
                <a:schemeClr val="tx2">
                  <a:lumMod val="50000"/>
                </a:schemeClr>
              </a:solidFill>
              <a:sym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642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b="1" dirty="0">
                <a:solidFill>
                  <a:schemeClr val="tx2">
                    <a:lumMod val="50000"/>
                  </a:schemeClr>
                </a:solidFill>
              </a:rPr>
              <a:t>Культурная сфера</a:t>
            </a:r>
          </a:p>
        </p:txBody>
      </p:sp>
      <p:pic>
        <p:nvPicPr>
          <p:cNvPr id="4" name="Picture 2" descr="http://img-fotki.yandex.ru/get/5601/133765138.285/0_73d01_75b70a6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3" y="1517389"/>
            <a:ext cx="3206239" cy="21357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4" descr="http://im8-tub-ru.yandex.net/i?id=329268582-40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7" y="1517390"/>
            <a:ext cx="2881601" cy="19116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Picture 8" descr="http://im7-tub-ru.yandex.net/i?id=458386019-29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564" y="3834921"/>
            <a:ext cx="3185440" cy="2133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10" descr="http://im4-tub-ru.yandex.net/i?id=163652133-07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8277" y="3972642"/>
            <a:ext cx="2903010" cy="183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6" descr="http://im2-tub-ru.yandex.net/i?id=174194183-36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27964" y="3888119"/>
            <a:ext cx="1664116" cy="2080146"/>
          </a:xfrm>
          <a:prstGeom prst="rect">
            <a:avLst/>
          </a:prstGeom>
          <a:noFill/>
          <a:ln w="9525">
            <a:solidFill>
              <a:schemeClr val="tx1">
                <a:lumMod val="95000"/>
              </a:scheme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0940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://bogoglasnik.ru/_ph/15/759346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94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40" name="Picture 4" descr="http://ic.pics.livejournal.com/silver2013/59905932/30473/30473_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988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Заключение</a:t>
            </a:r>
            <a:endParaRPr lang="ru-RU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8503920" cy="5184576"/>
          </a:xfrm>
        </p:spPr>
        <p:txBody>
          <a:bodyPr>
            <a:normAutofit fontScale="92500" lnSpcReduction="10000"/>
          </a:bodyPr>
          <a:lstStyle/>
          <a:p>
            <a:pPr marL="0" indent="365125">
              <a:buNone/>
            </a:pPr>
            <a:r>
              <a:rPr lang="ru-RU" dirty="0" smtClean="0"/>
              <a:t>Запад сумел извлечь из информационной войны против России и СССР следующую выгоду:</a:t>
            </a:r>
          </a:p>
          <a:p>
            <a:r>
              <a:rPr lang="ru-RU" dirty="0" smtClean="0"/>
              <a:t>Уничтожение главного политического конкурента;</a:t>
            </a:r>
          </a:p>
          <a:p>
            <a:r>
              <a:rPr lang="ru-RU" dirty="0" smtClean="0"/>
              <a:t>Согласие по всем внешнеполитическим вопросам;</a:t>
            </a:r>
          </a:p>
          <a:p>
            <a:r>
              <a:rPr lang="ru-RU" dirty="0" smtClean="0"/>
              <a:t>Вход на огромный, беззащитный постсоветский рынок;</a:t>
            </a:r>
          </a:p>
          <a:p>
            <a:r>
              <a:rPr lang="ru-RU" dirty="0" smtClean="0"/>
              <a:t>Устранение торгового конкурента на многих рынках планеты;</a:t>
            </a:r>
          </a:p>
          <a:p>
            <a:r>
              <a:rPr lang="ru-RU" dirty="0" smtClean="0"/>
              <a:t>Поток умных и образованных мигрантов;</a:t>
            </a:r>
          </a:p>
          <a:p>
            <a:r>
              <a:rPr lang="ru-RU" dirty="0" smtClean="0"/>
              <a:t>Одностороннее разоружение России;</a:t>
            </a:r>
          </a:p>
          <a:p>
            <a:r>
              <a:rPr lang="ru-RU" dirty="0" smtClean="0"/>
              <a:t>Бесплатный доступ к природным ресурсам республик бывшего СССР;</a:t>
            </a:r>
          </a:p>
          <a:p>
            <a:r>
              <a:rPr lang="ru-RU" dirty="0" smtClean="0"/>
              <a:t>Выплата финансовой дани.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Антироссийская агитация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состоит в попытке убедить россиян в истинности ряда выгодных Западу идей. Некоторые из этих идей откровенно лживы и нелепы, другие представляют собой качественное искажение реальных фактов. </a:t>
            </a:r>
            <a:endParaRPr lang="ru-RU" dirty="0"/>
          </a:p>
        </p:txBody>
      </p:sp>
      <p:pic>
        <p:nvPicPr>
          <p:cNvPr id="1026" name="Picture 2" descr="C:\Users\sony\Desktop\рисунки\9273965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284984"/>
            <a:ext cx="4714376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Основные точки пропаганды.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5428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Россия убога и позорна</a:t>
            </a:r>
          </a:p>
          <a:p>
            <a:r>
              <a:rPr lang="ru-RU" dirty="0" smtClean="0"/>
              <a:t>Суть идеи проста и интуитивно понятна: Россия безнадёжно убога абсолютно во всех вопросах своего бытия. Российские товары плохи и неконкурентоспособны. Российские чиновники ленивы и вороваты. Российские дети — </a:t>
            </a:r>
            <a:r>
              <a:rPr lang="ru-RU" dirty="0" err="1" smtClean="0"/>
              <a:t>дебилы</a:t>
            </a:r>
            <a:r>
              <a:rPr lang="ru-RU" dirty="0" smtClean="0"/>
              <a:t>, российские взрослые — алкаши, российские старики — нищие зомби. В России плохо абсолютно всё, позорная Россия может вызвать у нормального человека разве что горький смех или брезгливое сочувствие.</a:t>
            </a:r>
          </a:p>
          <a:p>
            <a:r>
              <a:rPr lang="ru-RU" dirty="0" smtClean="0"/>
              <a:t>Эта идея является одной из базовых: её носители становятся гораздо восприимчивее ко всем остальным русофобским идеям.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://russian.rt.com/inotv/s/content/3/5/1/137282_1_russia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332656"/>
            <a:ext cx="4788024" cy="2693264"/>
          </a:xfrm>
          <a:prstGeom prst="rect">
            <a:avLst/>
          </a:prstGeom>
          <a:noFill/>
        </p:spPr>
      </p:pic>
      <p:pic>
        <p:nvPicPr>
          <p:cNvPr id="2052" name="Picture 4" descr="http://storage1.censor.net.ua/images/6/e/9/b/6e9b373b16ce4273154a478fdfdd4139/640x4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3429000"/>
            <a:ext cx="4851066" cy="3168352"/>
          </a:xfrm>
          <a:prstGeom prst="rect">
            <a:avLst/>
          </a:prstGeom>
          <a:noFill/>
        </p:spPr>
      </p:pic>
      <p:pic>
        <p:nvPicPr>
          <p:cNvPr id="2054" name="Picture 6" descr="http://www.ljplus.ru/img4/g/a/gans_spb/BogatRu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32656"/>
            <a:ext cx="4012263" cy="2684568"/>
          </a:xfrm>
          <a:prstGeom prst="rect">
            <a:avLst/>
          </a:prstGeom>
          <a:noFill/>
        </p:spPr>
      </p:pic>
      <p:pic>
        <p:nvPicPr>
          <p:cNvPr id="2056" name="Picture 8" descr="http://img01.chitalnya.ru/upload2/473/e2ff4aead249da1a259957d18def96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429000"/>
            <a:ext cx="3960440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4016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</a:rPr>
              <a:t>Запад несравнимо лучше России</a:t>
            </a:r>
            <a:br>
              <a:rPr lang="ru-RU" sz="3600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36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Запад является бесконечно более развитым и цивилизованным, чем Россия. Там больше свободы, больше порядка, больше денег и даже больше доброты. Западные товары по умолчанию лучше отечественных, а западные политики — неизмеримо честнее и умнее российских.</a:t>
            </a:r>
          </a:p>
          <a:p>
            <a:r>
              <a:rPr lang="ru-RU" dirty="0" smtClean="0"/>
              <a:t>Выгода: это и поддержка других исходящих от мудрого Запада идей, это и стремление «голосовать ногами», эмигрировав в какую-нибудь западную страну.</a:t>
            </a:r>
          </a:p>
          <a:p>
            <a:endParaRPr lang="ru-RU" dirty="0"/>
          </a:p>
        </p:txBody>
      </p:sp>
      <p:pic>
        <p:nvPicPr>
          <p:cNvPr id="31748" name="Picture 4" descr="http://ruxpert.ru/skins/common/images/magnify-clip.png">
            <a:hlinkClick r:id="rId2" tooltip="Увеличить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" y="106363"/>
            <a:ext cx="142875" cy="104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http://cs407021.vk.me/v407021546/172c/QsDBeG4Xk74.jpg"/>
          <p:cNvPicPr>
            <a:picLocks noChangeAspect="1" noChangeArrowheads="1"/>
          </p:cNvPicPr>
          <p:nvPr/>
        </p:nvPicPr>
        <p:blipFill>
          <a:blip r:embed="rId2" cstate="print"/>
          <a:srcRect b="6268"/>
          <a:stretch>
            <a:fillRect/>
          </a:stretch>
        </p:blipFill>
        <p:spPr bwMode="auto">
          <a:xfrm>
            <a:off x="179512" y="245078"/>
            <a:ext cx="8784976" cy="64242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4624"/>
            <a:ext cx="8534400" cy="172819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Патриотизм — для </a:t>
            </a:r>
            <a:r>
              <a:rPr lang="ru-RU" sz="3200" b="1" dirty="0" err="1" smtClean="0">
                <a:solidFill>
                  <a:schemeClr val="tx2">
                    <a:lumMod val="50000"/>
                  </a:schemeClr>
                </a:solidFill>
              </a:rPr>
              <a:t>дураков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 и </a:t>
            </a:r>
            <a:r>
              <a:rPr lang="ru-RU" sz="3200" b="1" dirty="0" err="1" smtClean="0">
                <a:solidFill>
                  <a:schemeClr val="tx2">
                    <a:lumMod val="50000"/>
                  </a:schemeClr>
                </a:solidFill>
              </a:rPr>
              <a:t>подлецов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32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8503920" cy="4572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Суть: патриотизм устарел, нормальный человек должен быть космополитом, гражданином мира. Дескать, не надо путать государство со страной: абстрактную Россию можно любить, а вот конкретных её представителей — власти, бизнес, народ — надо ругать и ненавидеть. В любом случае, общечеловеческие ценности важнее всего.</a:t>
            </a:r>
          </a:p>
          <a:p>
            <a:r>
              <a:rPr lang="ru-RU" dirty="0" smtClean="0"/>
              <a:t>Согласно логике этой идеи, настоящими предателями, наоборот, являются патриоты России, которые предают общечеловеческие ценности ради своих шкурных интересов.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2770" name="Picture 2" descr="http://topwar.ru/uploads/posts/2013-05/1369536295_d0bfd0b0d182d180d0b8d0bed182d0b8d0b7d0bc_d0bcd0b0d0bbd18cd187d0b8d0ba-d181-d184d0bbd0b0d0b3d0bed0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83" y="72008"/>
            <a:ext cx="4466109" cy="3429000"/>
          </a:xfrm>
          <a:prstGeom prst="rect">
            <a:avLst/>
          </a:prstGeom>
          <a:noFill/>
        </p:spPr>
      </p:pic>
      <p:pic>
        <p:nvPicPr>
          <p:cNvPr id="32772" name="Picture 4" descr="http://bigpicture.ru/wp-content/uploads/2010/01/02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8" y="3573016"/>
            <a:ext cx="4427984" cy="3168352"/>
          </a:xfrm>
          <a:prstGeom prst="rect">
            <a:avLst/>
          </a:prstGeom>
          <a:noFill/>
        </p:spPr>
      </p:pic>
      <p:pic>
        <p:nvPicPr>
          <p:cNvPr id="32774" name="Picture 6" descr="http://www.horsepropertiesmo.com/_borders/Boy%20waving%20fla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3855" y="72008"/>
            <a:ext cx="4574649" cy="3429000"/>
          </a:xfrm>
          <a:prstGeom prst="rect">
            <a:avLst/>
          </a:prstGeom>
          <a:noFill/>
        </p:spPr>
      </p:pic>
      <p:pic>
        <p:nvPicPr>
          <p:cNvPr id="32776" name="Picture 8" descr="http://bigpicture.ru/wp-content/uploads/2010/01/12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501008"/>
            <a:ext cx="4527981" cy="3212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516632"/>
            <a:ext cx="8534400" cy="896144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Россия катится в пропасть</a:t>
            </a:r>
            <a:b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98296"/>
          </a:xfrm>
        </p:spPr>
        <p:txBody>
          <a:bodyPr>
            <a:noAutofit/>
          </a:bodyPr>
          <a:lstStyle/>
          <a:p>
            <a:r>
              <a:rPr lang="ru-RU" sz="3200" dirty="0" smtClean="0"/>
              <a:t>Сейчас в России жить плохо, однако это ещё цветочки: дальше будет ещё хуже. Россия гибнет, она нищает, вымирает и истощает свои природные ресурсы. Выхода нет. Ещё немного, и наступит самая настоящая катастрофа.</a:t>
            </a:r>
          </a:p>
          <a:p>
            <a:r>
              <a:rPr lang="ru-RU" sz="3200" dirty="0" smtClean="0"/>
              <a:t>Вывод? Надо или скорее свалить из этого обречённого места на Запад или — лучше — начать борьбу против ведущего Россию в пропасть Кремля.</a:t>
            </a:r>
          </a:p>
          <a:p>
            <a:endParaRPr lang="ru-RU" sz="3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://cs319220.vk.me/v319220140/17dd/H0bjDU5g_1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860" y="0"/>
            <a:ext cx="917586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660648"/>
            <a:ext cx="8534400" cy="896144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У России нет врагов</a:t>
            </a:r>
            <a:b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268760"/>
            <a:ext cx="8503920" cy="4896544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/>
              <a:t>Пример пропаганды идеи «только параноики думают, будто у России есть враги».</a:t>
            </a:r>
          </a:p>
          <a:p>
            <a:pPr algn="just"/>
            <a:r>
              <a:rPr lang="ru-RU" sz="2400" dirty="0" smtClean="0"/>
              <a:t>Суть в том, что страны Запада желают России только добра, и что единственный враг России — это она сама.</a:t>
            </a:r>
          </a:p>
          <a:p>
            <a:pPr algn="just"/>
            <a:r>
              <a:rPr lang="ru-RU" sz="2400" dirty="0" smtClean="0"/>
              <a:t>Когда кто-то утверждает, что Россия — заслуживающая уничтожения </a:t>
            </a:r>
            <a:r>
              <a:rPr lang="ru-RU" sz="2400" dirty="0" err="1" smtClean="0"/>
              <a:t>недострана</a:t>
            </a:r>
            <a:r>
              <a:rPr lang="ru-RU" sz="2400" dirty="0" smtClean="0"/>
              <a:t>, он просто честно говорит справедливые вещи для нашей же собственной пользы. </a:t>
            </a:r>
          </a:p>
          <a:p>
            <a:pPr algn="just"/>
            <a:r>
              <a:rPr lang="ru-RU" sz="2400" dirty="0" smtClean="0"/>
              <a:t>Всерьёз говорить о врагах России могут только параноики или штатные кремлёвские пропагандисты.</a:t>
            </a:r>
          </a:p>
          <a:p>
            <a:pPr algn="just"/>
            <a:r>
              <a:rPr lang="ru-RU" sz="2400" dirty="0" smtClean="0"/>
              <a:t>Задача  — повысить доверие к приходящей с Запада информации и заранее дискредитировать попытки разоблачения русофобской лжи.</a:t>
            </a:r>
          </a:p>
          <a:p>
            <a:pPr algn="just"/>
            <a:endParaRPr lang="ru-RU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588640"/>
            <a:ext cx="8534400" cy="968152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Государство ваш враг</a:t>
            </a:r>
            <a:b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Типичный пример раздувания ненависти к чиновникам.</a:t>
            </a:r>
          </a:p>
          <a:p>
            <a:pPr algn="just"/>
            <a:r>
              <a:rPr lang="ru-RU" dirty="0" smtClean="0"/>
              <a:t>Согласно этому чиновники, политики и госслужащие являются врагами народа. Таким образом, считается правильным поддерживать любые выступления против государства: вплоть до террористических актов.</a:t>
            </a:r>
          </a:p>
          <a:p>
            <a:pPr algn="just"/>
            <a:r>
              <a:rPr lang="ru-RU" dirty="0" smtClean="0"/>
              <a:t>Задача прозрачна: чем слабее власть, чем меньшей поддержкой общественности она пользуется, тем легче Западу пробивать свои цели в России.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588640"/>
            <a:ext cx="8534400" cy="968152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Россия для русских</a:t>
            </a:r>
            <a:b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первый взгляд, это даже </a:t>
            </a:r>
            <a:r>
              <a:rPr lang="ru-RU" dirty="0" err="1" smtClean="0"/>
              <a:t>пророссийский</a:t>
            </a:r>
            <a:r>
              <a:rPr lang="ru-RU" dirty="0" smtClean="0"/>
              <a:t> тезис. Однако он элементарно раскручивается, например, до «русских людей обижают на Кавказе», «хватит кормить Кавказ» и, наконец, до закономерного «Кавказ нам не нужен».</a:t>
            </a:r>
          </a:p>
          <a:p>
            <a:r>
              <a:rPr lang="ru-RU" dirty="0" smtClean="0"/>
              <a:t>Смысл в том, чтобы раздуть сепаратистские настроения и ослабить Россию межнациональной рознью. В идеале — расчленить Россию на несколько меньших по размеру государств, как это удалось сделать в 1991 году с СССР.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http://www.kontra20.ru/wp-content/uploads/2012/04/%D0%BA%D1%83%D0%B4%D0%B0-%D0%BA%D0%B0%D1%82%D0%B8%D1%82%D1%81%D1%8F-%D0%BC%D0%B8%D1%80.jpeg"/>
          <p:cNvPicPr>
            <a:picLocks noChangeAspect="1" noChangeArrowheads="1"/>
          </p:cNvPicPr>
          <p:nvPr/>
        </p:nvPicPr>
        <p:blipFill>
          <a:blip r:embed="rId2" cstate="print"/>
          <a:srcRect b="38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</a:rPr>
              <a:t>Герой нашего времени?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7650" name="Picture 2" descr="http://maxpark.com/static/u/article_image/14/02/26/tmpn6m_2z.jpeg"/>
          <p:cNvPicPr>
            <a:picLocks noChangeAspect="1" noChangeArrowheads="1"/>
          </p:cNvPicPr>
          <p:nvPr/>
        </p:nvPicPr>
        <p:blipFill>
          <a:blip r:embed="rId2" cstate="print"/>
          <a:srcRect t="11550" b="11151"/>
          <a:stretch>
            <a:fillRect/>
          </a:stretch>
        </p:blipFill>
        <p:spPr bwMode="auto">
          <a:xfrm>
            <a:off x="513224" y="1124745"/>
            <a:ext cx="8235240" cy="5733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463</TotalTime>
  <Words>721</Words>
  <Application>Microsoft Office PowerPoint</Application>
  <PresentationFormat>Экран (4:3)</PresentationFormat>
  <Paragraphs>87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Официальная</vt:lpstr>
      <vt:lpstr>Тема 9. Особенности правового регулирования информационной безопасности России</vt:lpstr>
      <vt:lpstr>Информационная война представляет собой совокупность информационных воздействий (явных и скрытых), направленных против враждебной стороны с целью получения заранее определенной выгоды. </vt:lpstr>
      <vt:lpstr>Виды информационной войны</vt:lpstr>
      <vt:lpstr>Составные части и стратегии  информационной войны</vt:lpstr>
      <vt:lpstr>Подмена понятий</vt:lpstr>
      <vt:lpstr>Культурная сфера</vt:lpstr>
      <vt:lpstr>Слайд 7</vt:lpstr>
      <vt:lpstr>Слайд 8</vt:lpstr>
      <vt:lpstr>Заключение</vt:lpstr>
      <vt:lpstr>Антироссийская агитация </vt:lpstr>
      <vt:lpstr>Основные точки пропаганды.</vt:lpstr>
      <vt:lpstr>Слайд 12</vt:lpstr>
      <vt:lpstr>Запад несравнимо лучше России </vt:lpstr>
      <vt:lpstr>Слайд 14</vt:lpstr>
      <vt:lpstr>Патриотизм — для дураков и подлецов </vt:lpstr>
      <vt:lpstr>Слайд 16</vt:lpstr>
      <vt:lpstr>Россия катится в пропасть </vt:lpstr>
      <vt:lpstr>Слайд 18</vt:lpstr>
      <vt:lpstr>У России нет врагов </vt:lpstr>
      <vt:lpstr>Государство ваш враг </vt:lpstr>
      <vt:lpstr>Россия для русских </vt:lpstr>
      <vt:lpstr>Слайд 22</vt:lpstr>
      <vt:lpstr>Герой нашего времени?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Информационная война против России</dc:title>
  <dc:creator>sony</dc:creator>
  <cp:lastModifiedBy>user</cp:lastModifiedBy>
  <cp:revision>43</cp:revision>
  <dcterms:modified xsi:type="dcterms:W3CDTF">2016-03-14T11:33:57Z</dcterms:modified>
</cp:coreProperties>
</file>