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19"/>
  </p:handoutMasterIdLst>
  <p:sldIdLst>
    <p:sldId id="27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71" r:id="rId14"/>
    <p:sldId id="272" r:id="rId15"/>
    <p:sldId id="277" r:id="rId16"/>
    <p:sldId id="273" r:id="rId17"/>
    <p:sldId id="274" r:id="rId18"/>
  </p:sldIdLst>
  <p:sldSz cx="9144000" cy="6858000" type="screen4x3"/>
  <p:notesSz cx="9923463" cy="67881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0167" cy="339408"/>
          </a:xfrm>
          <a:prstGeom prst="rect">
            <a:avLst/>
          </a:prstGeom>
        </p:spPr>
        <p:txBody>
          <a:bodyPr vert="horz" lIns="90928" tIns="45464" rIns="90928" bIns="454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0999" y="0"/>
            <a:ext cx="4300167" cy="339408"/>
          </a:xfrm>
          <a:prstGeom prst="rect">
            <a:avLst/>
          </a:prstGeom>
        </p:spPr>
        <p:txBody>
          <a:bodyPr vert="horz" lIns="90928" tIns="45464" rIns="90928" bIns="45464" rtlCol="0"/>
          <a:lstStyle>
            <a:lvl1pPr algn="r">
              <a:defRPr sz="1200"/>
            </a:lvl1pPr>
          </a:lstStyle>
          <a:p>
            <a:fld id="{45EFDBF8-DABB-4A54-8201-DEBCFF1228A7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47564"/>
            <a:ext cx="4300167" cy="339408"/>
          </a:xfrm>
          <a:prstGeom prst="rect">
            <a:avLst/>
          </a:prstGeom>
        </p:spPr>
        <p:txBody>
          <a:bodyPr vert="horz" lIns="90928" tIns="45464" rIns="90928" bIns="454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0999" y="6447564"/>
            <a:ext cx="4300167" cy="339408"/>
          </a:xfrm>
          <a:prstGeom prst="rect">
            <a:avLst/>
          </a:prstGeom>
        </p:spPr>
        <p:txBody>
          <a:bodyPr vert="horz" lIns="90928" tIns="45464" rIns="90928" bIns="45464" rtlCol="0" anchor="b"/>
          <a:lstStyle>
            <a:lvl1pPr algn="r">
              <a:defRPr sz="1200"/>
            </a:lvl1pPr>
          </a:lstStyle>
          <a:p>
            <a:fld id="{8FB1792F-AB49-4282-BE56-6B70E1D098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998941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45F9B-0D7C-4B89-8DF4-952975E24262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43DE4-0A64-418D-9039-0546FE914F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1"/>
            <a:ext cx="8640763" cy="2564904"/>
          </a:xfrm>
        </p:spPr>
        <p:txBody>
          <a:bodyPr>
            <a:normAutofit/>
          </a:bodyPr>
          <a:lstStyle/>
          <a:p>
            <a:r>
              <a:rPr lang="ru-RU" sz="3400" b="1" dirty="0" smtClean="0">
                <a:latin typeface="Arial" charset="0"/>
                <a:cs typeface="Arial" charset="0"/>
              </a:rPr>
              <a:t>Тема </a:t>
            </a:r>
            <a:r>
              <a:rPr lang="ru-RU" sz="3400" b="1" dirty="0" smtClean="0">
                <a:latin typeface="Arial" charset="0"/>
                <a:cs typeface="Arial" charset="0"/>
              </a:rPr>
              <a:t>7. </a:t>
            </a:r>
            <a:r>
              <a:rPr lang="ru-RU" sz="3400" b="1" dirty="0" smtClean="0"/>
              <a:t>Особенности правового регулирования межнациональных конфликтов как угрозы национальной безопасности России</a:t>
            </a:r>
            <a:endParaRPr lang="ru-RU" sz="3400" dirty="0" smtClean="0">
              <a:latin typeface="Arial" charset="0"/>
              <a:cs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2636912"/>
            <a:ext cx="8820150" cy="4032176"/>
          </a:xfrm>
        </p:spPr>
        <p:txBody>
          <a:bodyPr rtlCol="0">
            <a:normAutofit lnSpcReduction="10000"/>
          </a:bodyPr>
          <a:lstStyle/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i="1" dirty="0" smtClean="0">
                <a:solidFill>
                  <a:schemeClr val="tx1"/>
                </a:solidFill>
              </a:rPr>
              <a:t>План лекции:</a:t>
            </a:r>
          </a:p>
          <a:p>
            <a:pPr algn="l"/>
            <a:r>
              <a:rPr lang="ru-RU" dirty="0" smtClean="0"/>
              <a:t>1</a:t>
            </a:r>
            <a:r>
              <a:rPr lang="ru-RU" dirty="0" smtClean="0"/>
              <a:t>. Международно-правовые гарантии безопасности национальным меньшинствам</a:t>
            </a:r>
            <a:endParaRPr lang="ru-RU" b="1" dirty="0" smtClean="0"/>
          </a:p>
          <a:p>
            <a:pPr algn="l"/>
            <a:r>
              <a:rPr lang="ru-RU" dirty="0" smtClean="0"/>
              <a:t>2. Российская правовая политика в сфере межнациональных отношений и предупреждение межнациональных конфликтов</a:t>
            </a:r>
            <a:endParaRPr lang="ru-RU" b="1" dirty="0" smtClean="0"/>
          </a:p>
          <a:p>
            <a:pPr algn="l"/>
            <a:r>
              <a:rPr lang="ru-RU" dirty="0" smtClean="0"/>
              <a:t>3. Миграционные процессы и межэтнические конфликты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Стратегия национальной безопасности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dirty="0" smtClean="0"/>
              <a:t>«Силы обеспечения национальной безопасности" - Вооруженные Силы Российской Федерации, другие войска, воинские формирования и органы, в которых федеральным законодательством предусмотрена военная и (или) правоохранительная служба, а также федеральные органы государственной власти, принимающие участие в обеспечении национальной безопасности государства на основании законодательства Российской Федерации.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Средства обеспечения национальной безопасности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25780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Под "средствами обеспечения национальной безопасности" понимаются технологии, а также технические, программные, лингвистические, правовые, организационные средства, включая телекоммуникационные каналы, используемые в системе обеспечения национальной безопасности для сбора, формирования, обработки, передачи или приема информации о состоянии национальной безопасности и мерах по ее укреплению.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Федеральный закон от 28.12.2010 </a:t>
            </a:r>
            <a:br>
              <a:rPr lang="ru-RU" sz="3200" dirty="0" smtClean="0"/>
            </a:br>
            <a:r>
              <a:rPr lang="ru-RU" sz="3200" dirty="0" smtClean="0"/>
              <a:t>N 390-ФЗ «О безопасности» определяет главный орган безопасности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772816"/>
            <a:ext cx="8640960" cy="508518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Совет Безопасности является конституционным совещательным органом, осуществляющим подготовку решений Президента Российской Федерации по вопросам обеспечения безопасности, организации обороны, военного строительства, оборонного производства, военно-технического сотрудничества Российской Федерации с иностранными государствами, по иным вопросам, связанным с защитой конституционного строя, суверенитета, независимости и территориальной целостности Российской Федерации, а также по вопросам международного сотрудничества в области обеспечения безопасности. Совет Безопасности формируется и возглавляется Президентом Российской Федерации.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 Основными задачами Совета Безопасности являются: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1) обеспечение условий для осуществления Президентом Российской Федерации полномочий в области обеспечения безопасности;</a:t>
            </a:r>
          </a:p>
          <a:p>
            <a:r>
              <a:rPr lang="ru-RU" dirty="0" smtClean="0"/>
              <a:t>2) формирование государственной политики в области обеспечения безопасности и контроль за ее реализацией;</a:t>
            </a:r>
          </a:p>
          <a:p>
            <a:r>
              <a:rPr lang="ru-RU" dirty="0" smtClean="0"/>
              <a:t>3) прогнозирование, выявление, анализ и оценка угроз безопасности, оценка военной опасности и военной угрозы, выработка мер по их нейтрализации;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4) подготовка предложений Президенту Российской Федерации о мерах по предупреждению и ликвидации чрезвычайных ситуаций и преодолению их последствий; о применении специальных экономических мер в целях обеспечения безопасности; о введении, продлении и об отмене чрезвычайного положения; координация деятельности федеральных органов исполнительной власти и органов исполнительной власти субъектов Российской Федерации по реализации принятых Президентом Российской Федерации решений в области обеспечения безопасности; оценка эффективности деятельности федеральных органов исполнительной власти в области обеспечения безопасности.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Основными функциями Совета Безопасности являются: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1) рассмотрение вопросов обеспечения безопасности, организации обороны, военного строительства, оборонного производства, военно-технического сотрудничества Российской Федерации с иностранными государствами, иных вопросов, связанных с защитой конституционного строя, суверенитета, независимости и территориальной целостности Российской Федерации, а также вопросов международного сотрудничества в области обеспечения безопасности;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2) анализ информации о реализации основных направлений государственной политики в области обеспечения безопасности, о социально-политической и об экономической ситуации в стране, о соблюдении прав и свобод человека и гражданина;</a:t>
            </a:r>
          </a:p>
          <a:p>
            <a:r>
              <a:rPr lang="ru-RU" dirty="0" smtClean="0"/>
              <a:t>3) разработка и уточнение стратегии национальной безопасности Российской Федерации, иных концептуальных и доктринальных документов, а также критериев и показателей обеспечения национальной безопасности;</a:t>
            </a:r>
          </a:p>
          <a:p>
            <a:r>
              <a:rPr lang="ru-RU" dirty="0" smtClean="0"/>
              <a:t>4) осуществление стратегического планирования в области обеспечения безопасности;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5) рассмотрение проектов законодательных и иных нормативных правовых актов Российской Федерации по вопросам, отнесенным к ведению Совета Безопасности;</a:t>
            </a:r>
          </a:p>
          <a:p>
            <a:r>
              <a:rPr lang="ru-RU" dirty="0" smtClean="0"/>
              <a:t>6) подготовка проектов нормативных правовых актов Президента Российской Федерации по вопросам обеспечения безопасности и осуществления контроля деятельности федеральных органов исполнительной власти в области обеспечения безопасности;</a:t>
            </a:r>
          </a:p>
          <a:p>
            <a:r>
              <a:rPr lang="ru-RU" dirty="0" smtClean="0"/>
              <a:t>7) организация работы по подготовке федеральных программ в области обеспечения безопасности и осуществление контроля за их реализацией;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 СБ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состав Совета Безопасности входят Председатель Совета Безопасности Российской Федерации, которым по должности является Президент Российской Федерации; Секретарь Совета Безопасности Российской Федерации (далее - Секретарь Совета Безопасности); постоянные члены Совета Безопасности и члены Совета Безопасности.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2. Обеспечение национальной безопасности в сфере обороны и военного строительства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Согласно Стратегии военная безопасность обеспечивается путем развития и совершенствования военной организации государства и оборонного потенциала, а также выделения на эти цели достаточного объема финансовых, материальных и иных ресурсов.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Главной задачей укрепления национальной обороны в среднесрочной перспективе является переход к качественно новому облику Вооруженных Сил Российской Федерации с сохранением потенциала стратегических ядерных сил за счет совершенствования организационно-штатной структуры и системы территориального базирования войск и сил, наращивания количества частей постоянной готовности, а также совершенствования оперативной и боевой подготовки, организации межвидового взаимодействия войск и сил.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55382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/>
              <a:t>3. Министерство иностранных дел, ФСБ, внешняя разведка и ФСО в системе обеспечения национальной безопасности.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Министерство иностранных дел играет ключевую роль в достижении приоритетов устойчивого развития Российской Федерации. Этому способствует активная внешняя политика, усилия которой сосредоточены на поиске согласия и совпадающих интересов с другими государствами на основе системы двусторонних и многосторонних взаимовыгодных партнерских отношений.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79913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Задачами МИД РФ является выступление на международной арене с позиций неизменности курса на участие совместно с другими государствами в укреплении международных механизмов нераспространения ядерного оружия и других видов оружия массового уничтожения, средств его доставки и относящихся к ним товаров и технологий, недопущения применения военной силы в нарушение Устава Организации Объединенных Наций, а также с позиции приверженности контролю над вооружениями и рациональной достаточности в военном строительстве.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140703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4. Правоохранительные органы в системе обеспечения национальной безопасности .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Статья 56</a:t>
            </a:r>
          </a:p>
          <a:p>
            <a:endParaRPr lang="ru-RU" dirty="0"/>
          </a:p>
          <a:p>
            <a:r>
              <a:rPr lang="ru-RU" dirty="0"/>
              <a:t>1. В условиях чрезвычайного положения для обеспечения безопасности граждан и защиты конституционного строя в соответствии с федеральным конституционным законом могут устанавливаться отдельные ограничения прав и свобод с указанием пределов и срока их действия.</a:t>
            </a:r>
          </a:p>
          <a:p>
            <a:r>
              <a:rPr lang="ru-RU" dirty="0"/>
              <a:t>2. Чрезвычайное положение на всей территории Российской Федерации и в ее отдельных местностях может вводиться при наличии обстоятельств и в порядке, установленных федеральным конституционным законом.</a:t>
            </a:r>
          </a:p>
          <a:p>
            <a:r>
              <a:rPr lang="ru-RU" dirty="0"/>
              <a:t>3. Не подлежат ограничению права и свободы, предусмотренные статьями 20, 21, 23 (часть 1), 24, 28, 34 (часть 1), 40 (часть 1), 46 - 54 Конституции Российской Федерации.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74652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Статья 82</a:t>
            </a:r>
          </a:p>
          <a:p>
            <a:endParaRPr lang="ru-RU" dirty="0"/>
          </a:p>
          <a:p>
            <a:r>
              <a:rPr lang="ru-RU" dirty="0"/>
              <a:t>1. При вступлении в должность Президент Российской Федерации приносит народу следующую присягу:</a:t>
            </a:r>
          </a:p>
          <a:p>
            <a:r>
              <a:rPr lang="ru-RU" dirty="0"/>
              <a:t>"Клянусь при осуществлении полномочий Президента Российской Федерации уважать и охранять права и свободы человека и гражданина, соблюдать и защищать Конституцию Российской Федерации, защищать суверенитет и независимость, безопасность и целостность государства, верно служить народу".</a:t>
            </a:r>
          </a:p>
          <a:p>
            <a:r>
              <a:rPr lang="ru-RU" dirty="0"/>
              <a:t>2. Присяга приносится в торжественной обстановке в присутствии членов Совета Федерации, депутатов Государственной Думы и судей Конституционного Суда Российской Федерации.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825506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Статья 114</a:t>
            </a:r>
          </a:p>
          <a:p>
            <a:endParaRPr lang="ru-RU" dirty="0"/>
          </a:p>
          <a:p>
            <a:r>
              <a:rPr lang="ru-RU" dirty="0"/>
              <a:t>1. Правительство Российской Федерации:</a:t>
            </a:r>
          </a:p>
          <a:p>
            <a:r>
              <a:rPr lang="ru-RU" dirty="0"/>
              <a:t>а) разрабатывает и представляет Государственной Думе федеральный бюджет и обеспечивает его исполнение; представляет Государственной Думе отчет об исполнении федерального бюджета; представляет Государственной Думе ежегодные отчеты о результатах своей деятельности, в том числе по вопросам, поставленным Государственной Думой &lt;14&gt;;</a:t>
            </a:r>
          </a:p>
          <a:p>
            <a:r>
              <a:rPr lang="ru-RU" dirty="0"/>
              <a:t>б) обеспечивает проведение в Российской Федерации единой финансовой, кредитной и денежной политики;</a:t>
            </a:r>
          </a:p>
          <a:p>
            <a:r>
              <a:rPr lang="ru-RU" dirty="0"/>
              <a:t>в) обеспечивает проведение в Российской Федерации единой государственной политики в области культуры, науки, образования, здравоохранения, социального обеспечения, экологии;</a:t>
            </a:r>
          </a:p>
          <a:p>
            <a:r>
              <a:rPr lang="ru-RU" dirty="0"/>
              <a:t>г) осуществляет управление федеральной собственностью;</a:t>
            </a:r>
          </a:p>
          <a:p>
            <a:r>
              <a:rPr lang="ru-RU" dirty="0"/>
              <a:t>д) осуществляет меры по обеспечению обороны страны, государственной безопасности, реализации внешней политики Российской Федерации;</a:t>
            </a:r>
          </a:p>
          <a:p>
            <a:r>
              <a:rPr lang="ru-RU" dirty="0"/>
              <a:t>е) осуществляет меры по обеспечению законности, прав и свобод граждан, охране собственности и общественного порядка, борьбе с преступностью;</a:t>
            </a:r>
          </a:p>
          <a:p>
            <a:r>
              <a:rPr lang="ru-RU" dirty="0"/>
              <a:t>ж) осуществляет иные полномочия, возложенные на него Конституцией Российской Федерации, федеральными законами, указами Президента Российской Федерации.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104332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439</TotalTime>
  <Words>1170</Words>
  <Application>Microsoft Office PowerPoint</Application>
  <PresentationFormat>Экран (4:3)</PresentationFormat>
  <Paragraphs>53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Тема 7. Особенности правового регулирования межнациональных конфликтов как угрозы национальной безопасности России</vt:lpstr>
      <vt:lpstr>Стратегия национальной безопасности</vt:lpstr>
      <vt:lpstr>Средства обеспечения национальной безопасности</vt:lpstr>
      <vt:lpstr>Федеральный закон от 28.12.2010  N 390-ФЗ «О безопасности» определяет главный орган безопасности</vt:lpstr>
      <vt:lpstr> Основными задачами Совета Безопасности являются:</vt:lpstr>
      <vt:lpstr>Слайд 6</vt:lpstr>
      <vt:lpstr>Основными функциями Совета Безопасности являются: </vt:lpstr>
      <vt:lpstr>Слайд 8</vt:lpstr>
      <vt:lpstr>Слайд 9</vt:lpstr>
      <vt:lpstr>Состав СБ</vt:lpstr>
      <vt:lpstr>2. Обеспечение национальной безопасности в сфере обороны и военного строительства </vt:lpstr>
      <vt:lpstr>Слайд 12</vt:lpstr>
      <vt:lpstr>3. Министерство иностранных дел, ФСБ, внешняя разведка и ФСО в системе обеспечения национальной безопасности. </vt:lpstr>
      <vt:lpstr>Слайд 14</vt:lpstr>
      <vt:lpstr>4. Правоохранительные органы в системе обеспечения национальной безопасности . 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2. Общепризнанные принципы и нормы международного права как основа обеспечения национальной безопасности России</dc:title>
  <dc:creator>User</dc:creator>
  <cp:lastModifiedBy>acer</cp:lastModifiedBy>
  <cp:revision>13</cp:revision>
  <cp:lastPrinted>2013-04-04T05:56:01Z</cp:lastPrinted>
  <dcterms:created xsi:type="dcterms:W3CDTF">2013-04-04T03:05:39Z</dcterms:created>
  <dcterms:modified xsi:type="dcterms:W3CDTF">2015-11-01T15:12:16Z</dcterms:modified>
</cp:coreProperties>
</file>