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handoutMasterIdLst>
    <p:handoutMasterId r:id="rId22"/>
  </p:handoutMasterIdLst>
  <p:sldIdLst>
    <p:sldId id="279" r:id="rId2"/>
    <p:sldId id="270" r:id="rId3"/>
    <p:sldId id="278" r:id="rId4"/>
    <p:sldId id="271" r:id="rId5"/>
    <p:sldId id="272" r:id="rId6"/>
    <p:sldId id="273" r:id="rId7"/>
    <p:sldId id="274" r:id="rId8"/>
    <p:sldId id="258" r:id="rId9"/>
    <p:sldId id="259" r:id="rId10"/>
    <p:sldId id="257" r:id="rId11"/>
    <p:sldId id="261" r:id="rId12"/>
    <p:sldId id="260" r:id="rId13"/>
    <p:sldId id="262" r:id="rId14"/>
    <p:sldId id="263" r:id="rId15"/>
    <p:sldId id="264" r:id="rId16"/>
    <p:sldId id="266" r:id="rId17"/>
    <p:sldId id="267" r:id="rId18"/>
    <p:sldId id="268" r:id="rId19"/>
    <p:sldId id="275" r:id="rId20"/>
    <p:sldId id="276" r:id="rId21"/>
  </p:sldIdLst>
  <p:sldSz cx="9144000" cy="6858000" type="screen4x3"/>
  <p:notesSz cx="9947275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47" d="100"/>
          <a:sy n="47" d="100"/>
        </p:scale>
        <p:origin x="-11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95D03D-4C44-4FFF-93F7-E9BC2C08E805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08149E-9969-4C5E-9DF1-E1A03E0B48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2DC0A-D56D-497A-90C2-C89C285B748B}" type="datetimeFigureOut">
              <a:rPr lang="ru-RU" smtClean="0"/>
              <a:pPr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60FE5-523A-4848-A905-8EBC333D80D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D20CFA08B81F6A147CD8E65502E2911BACAC412B830277AE119249DDD80F04DEDBE26113524BB6kBJ" TargetMode="External"/><Relationship Id="rId2" Type="http://schemas.openxmlformats.org/officeDocument/2006/relationships/hyperlink" Target="consultantplus://offline/ref=D20CFA08B81F6A147CD8E65502E2911BAAA940288A5F7DA6489E4BDAD75013D992EE6013534A68B0kDJ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consultantplus://offline/ref=D20CFA08B81F6A147CD8E65502E2911BA0A04723830277AE119249DDD80F04DEDBE26113534CB6kDJ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consultantplus://offline/ref=E593790F00D1302174895DA2745046EEE049878C12DA6D82BB0B54C87E310A399EBAC3A55808Z8eCJ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1" y="332656"/>
            <a:ext cx="8568951" cy="2016175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Тема 4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Правовое обеспечение духовно-нравственной,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культурной и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религиозной безопасности России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552" y="2636912"/>
            <a:ext cx="8604448" cy="4032176"/>
          </a:xfrm>
        </p:spPr>
        <p:txBody>
          <a:bodyPr rtlCol="0">
            <a:normAutofit lnSpcReduction="10000"/>
          </a:bodyPr>
          <a:lstStyle/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i="1" dirty="0" smtClean="0">
                <a:solidFill>
                  <a:schemeClr val="tx1"/>
                </a:solidFill>
              </a:rPr>
              <a:t>План лекции: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ru-RU" sz="1600" i="1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/>
              <a:t>1. Традиционные ценности и понятие духовно-нравственной безопасности России</a:t>
            </a:r>
          </a:p>
          <a:p>
            <a:pPr algn="l"/>
            <a:r>
              <a:rPr lang="ru-RU" dirty="0" smtClean="0"/>
              <a:t>2.</a:t>
            </a:r>
            <a:r>
              <a:rPr lang="en-US" dirty="0" smtClean="0"/>
              <a:t> </a:t>
            </a:r>
            <a:r>
              <a:rPr lang="ru-RU" dirty="0" smtClean="0"/>
              <a:t>Понятие религиозной безопасности и ее современное состояние</a:t>
            </a:r>
          </a:p>
          <a:p>
            <a:pPr algn="l"/>
            <a:r>
              <a:rPr lang="ru-RU" dirty="0" smtClean="0"/>
              <a:t>3.</a:t>
            </a:r>
            <a:r>
              <a:rPr lang="en-US" dirty="0" smtClean="0"/>
              <a:t> </a:t>
            </a:r>
            <a:r>
              <a:rPr lang="ru-RU" dirty="0" smtClean="0"/>
              <a:t>Правовая политика в сфере культурной безопасности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Духовная </a:t>
            </a:r>
            <a:r>
              <a:rPr lang="ru-RU" sz="4000" smtClean="0"/>
              <a:t>безопасность определяет</a:t>
            </a:r>
            <a:endParaRPr lang="ru-RU" sz="4000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Внутреннюю и внешнюю политику (политический суверенитет)</a:t>
            </a:r>
          </a:p>
          <a:p>
            <a:r>
              <a:rPr lang="ru-RU"/>
              <a:t>Обороноспособность, правосознание и правопорядок </a:t>
            </a:r>
          </a:p>
          <a:p>
            <a:r>
              <a:rPr lang="ru-RU"/>
              <a:t>Развитие экономики (экономический суверенитет)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В.В.Путин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ru-RU">
                <a:effectLst/>
              </a:rPr>
              <a:t>"Незнание элементарных основ религиозной культуры делает человека, а в особенности молодого человека, уязвимым перед лицом опасных экстремистских течений"</a:t>
            </a:r>
          </a:p>
          <a:p>
            <a:endParaRPr lang="ru-RU"/>
          </a:p>
          <a:p>
            <a:pPr>
              <a:buFont typeface="Wingdings" pitchFamily="2" charset="2"/>
              <a:buNone/>
            </a:pPr>
            <a:r>
              <a:rPr lang="ru-RU" sz="1800"/>
              <a:t>(</a:t>
            </a:r>
            <a:r>
              <a:rPr lang="ru-RU" sz="1800">
                <a:effectLst/>
              </a:rPr>
              <a:t>Официальный текст выступления Президента Российской Федерации В.В. Путина на открытии Всемирного саммита религиозных лидеров в г. Москве 3 июля 2006 г.</a:t>
            </a:r>
            <a:r>
              <a:rPr lang="ru-RU" sz="1800"/>
              <a:t>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>
            <a:normAutofit fontScale="90000"/>
          </a:bodyPr>
          <a:lstStyle/>
          <a:p>
            <a:r>
              <a:rPr lang="ru-RU" sz="2000">
                <a:effectLst/>
                <a:latin typeface="Times New Roman" pitchFamily="18" charset="0"/>
              </a:rPr>
              <a:t/>
            </a:r>
            <a:br>
              <a:rPr lang="ru-RU" sz="2000">
                <a:effectLst/>
                <a:latin typeface="Times New Roman" pitchFamily="18" charset="0"/>
              </a:rPr>
            </a:br>
            <a:r>
              <a:rPr lang="ru-RU" sz="2000">
                <a:solidFill>
                  <a:schemeClr val="folHlink"/>
                </a:solidFill>
                <a:effectLst/>
                <a:latin typeface="Times New Roman" pitchFamily="18" charset="0"/>
              </a:rPr>
              <a:t>СТРАТЕГИЯ НАЦИОНАЛЬНОЙ БЕЗОПАСНОСТИ </a:t>
            </a:r>
            <a:br>
              <a:rPr lang="ru-RU" sz="2000">
                <a:solidFill>
                  <a:schemeClr val="folHlink"/>
                </a:solidFill>
                <a:effectLst/>
                <a:latin typeface="Times New Roman" pitchFamily="18" charset="0"/>
              </a:rPr>
            </a:br>
            <a:r>
              <a:rPr lang="ru-RU" sz="2000">
                <a:solidFill>
                  <a:schemeClr val="folHlink"/>
                </a:solidFill>
                <a:effectLst/>
                <a:latin typeface="Times New Roman" pitchFamily="18" charset="0"/>
              </a:rPr>
              <a:t>РОССИЙСКОЙ ФЕДЕРАЦИИ:</a:t>
            </a:r>
            <a:br>
              <a:rPr lang="ru-RU" sz="2000">
                <a:solidFill>
                  <a:schemeClr val="folHlink"/>
                </a:solidFill>
                <a:effectLst/>
                <a:latin typeface="Times New Roman" pitchFamily="18" charset="0"/>
              </a:rPr>
            </a:br>
            <a:endParaRPr lang="ru-RU" sz="2000">
              <a:solidFill>
                <a:schemeClr val="folHlink"/>
              </a:solidFill>
              <a:effectLst/>
              <a:latin typeface="Times New Roman" pitchFamily="18" charset="0"/>
            </a:endParaRP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052513"/>
            <a:ext cx="8229600" cy="4475162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dirty="0">
                <a:effectLst/>
              </a:rPr>
              <a:t>84. Решение задач обеспечения национальной безопасности в сфере культуры в среднесрочной и долгосрочной перспективе достигается за счет признания первостепенной роли </a:t>
            </a:r>
            <a:r>
              <a:rPr lang="ru-RU" b="1" i="1" dirty="0">
                <a:effectLst/>
              </a:rPr>
              <a:t>культуры</a:t>
            </a:r>
            <a:r>
              <a:rPr lang="ru-RU" dirty="0">
                <a:effectLst/>
              </a:rPr>
              <a:t> для возрождения и сохранения культурно-нравственных ценностей, укрепления </a:t>
            </a:r>
            <a:r>
              <a:rPr lang="ru-RU" b="1" dirty="0">
                <a:effectLst/>
              </a:rPr>
              <a:t>духовного единства </a:t>
            </a:r>
            <a:r>
              <a:rPr lang="ru-RU" dirty="0">
                <a:effectLst/>
              </a:rPr>
              <a:t>многонационального народа Российской Федерации</a:t>
            </a:r>
            <a:r>
              <a:rPr lang="ru-RU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http://www.indem.ru/russian.asp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>
                <a:effectLst/>
              </a:rPr>
              <a:t>75% называют себя православными;</a:t>
            </a:r>
          </a:p>
          <a:p>
            <a:r>
              <a:rPr lang="ru-RU">
                <a:effectLst/>
              </a:rPr>
              <a:t>8% – мусульманами;</a:t>
            </a:r>
          </a:p>
          <a:p>
            <a:r>
              <a:rPr lang="ru-RU">
                <a:effectLst/>
              </a:rPr>
              <a:t>14% - атеисты и затрудняющиеся ответить</a:t>
            </a:r>
          </a:p>
          <a:p>
            <a:r>
              <a:rPr lang="ru-RU">
                <a:effectLst/>
              </a:rPr>
              <a:t>3% – последователи других вероисповеданий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>
                <a:solidFill>
                  <a:schemeClr val="folHlink"/>
                </a:solidFill>
                <a:effectLst/>
                <a:latin typeface="Times New Roman" pitchFamily="18" charset="0"/>
              </a:rPr>
              <a:t>Состояние духовной безопасности:</a:t>
            </a:r>
            <a:br>
              <a:rPr lang="ru-RU" sz="3200">
                <a:solidFill>
                  <a:schemeClr val="folHlink"/>
                </a:solidFill>
                <a:effectLst/>
                <a:latin typeface="Times New Roman" pitchFamily="18" charset="0"/>
              </a:rPr>
            </a:br>
            <a:endParaRPr lang="ru-RU" sz="3200">
              <a:solidFill>
                <a:schemeClr val="folHlink"/>
              </a:solidFill>
              <a:effectLst/>
              <a:latin typeface="Times New Roman" pitchFamily="18" charset="0"/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78 </a:t>
            </a:r>
            <a:r>
              <a:rPr lang="en-US"/>
              <a:t>%</a:t>
            </a:r>
            <a:r>
              <a:rPr lang="ru-RU"/>
              <a:t> заявляют о православном вероисповедании;</a:t>
            </a:r>
          </a:p>
          <a:p>
            <a:r>
              <a:rPr lang="ru-RU"/>
              <a:t>55% опрошенных верят в приметы, 35,3% - в переселение душ;</a:t>
            </a:r>
          </a:p>
          <a:p>
            <a:r>
              <a:rPr lang="ru-RU"/>
              <a:t>каждый двенадцатый россиянин от 15 до 19 лет пытается покончить с собой;</a:t>
            </a:r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88640"/>
            <a:ext cx="7772400" cy="2478137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hlinkClick r:id="rId2" tooltip="&quot;Конвенция о защите прав человека и основных свобод&quot; (Заключена в г. Риме 04.11.1950) (с изм. от 13.05.2004) (вместе с &quot;Протоколом [N 1]&quot; (Подписан в г. Париже 20.03.1952), &quot;Протоколом N 4 об обеспечении некоторых прав и свобод помимо тех, которые уже вкл"/>
              </a:rPr>
              <a:t/>
            </a:r>
            <a:br>
              <a:rPr lang="ru-RU" sz="2700" dirty="0" smtClean="0">
                <a:hlinkClick r:id="rId2" tooltip="&quot;Конвенция о защите прав человека и основных свобод&quot; (Заключена в г. Риме 04.11.1950) (с изм. от 13.05.2004) (вместе с &quot;Протоколом [N 1]&quot; (Подписан в г. Париже 20.03.1952), &quot;Протоколом N 4 об обеспечении некоторых прав и свобод помимо тех, которые уже вкл"/>
              </a:rPr>
            </a:br>
            <a:r>
              <a:rPr lang="ru-RU" sz="2700" dirty="0" smtClean="0">
                <a:hlinkClick r:id="rId2" tooltip="&quot;Конвенция о защите прав человека и основных свобод&quot; (Заключена в г. Риме 04.11.1950) (с изм. от 13.05.2004) (вместе с &quot;Протоколом [N 1]&quot; (Подписан в г. Париже 20.03.1952), &quot;Протоколом N 4 об обеспечении некоторых прав и свобод помимо тех, которые уже вкл"/>
              </a:rPr>
              <a:t>Обеспечение духовной безопасности</a:t>
            </a:r>
            <a:br>
              <a:rPr lang="ru-RU" sz="2700" dirty="0" smtClean="0">
                <a:hlinkClick r:id="rId2" tooltip="&quot;Конвенция о защите прав человека и основных свобод&quot; (Заключена в г. Риме 04.11.1950) (с изм. от 13.05.2004) (вместе с &quot;Протоколом [N 1]&quot; (Подписан в г. Париже 20.03.1952), &quot;Протоколом N 4 об обеспечении некоторых прав и свобод помимо тех, которые уже вкл"/>
              </a:rPr>
            </a:br>
            <a:r>
              <a:rPr lang="ru-RU" sz="2700" dirty="0" smtClean="0">
                <a:hlinkClick r:id="rId2" tooltip="&quot;Конвенция о защите прав человека и основных свобод&quot; (Заключена в г. Риме 04.11.1950) (с изм. от 13.05.2004) (вместе с &quot;Протоколом [N 1]&quot; (Подписан в г. Париже 20.03.1952), &quot;Протоколом N 4 об обеспечении некоторых прав и свобод помимо тех, которые уже вкл"/>
              </a:rPr>
              <a:t> в международном права</a:t>
            </a:r>
            <a:r>
              <a:rPr lang="ru-RU" sz="2700" dirty="0">
                <a:hlinkClick r:id="rId2" tooltip="&quot;Конвенция о защите прав человека и основных свобод&quot; (Заключена в г. Риме 04.11.1950) (с изм. от 13.05.2004) (вместе с &quot;Протоколом [N 1]&quot; (Подписан в г. Париже 20.03.1952), &quot;Протоколом N 4 об обеспечении некоторых прав и свобод помимо тех, которые уже вкл"/>
              </a:rPr>
              <a:t/>
            </a:r>
            <a:br>
              <a:rPr lang="ru-RU" sz="2700" dirty="0">
                <a:hlinkClick r:id="rId2" tooltip="&quot;Конвенция о защите прав человека и основных свобод&quot; (Заключена в г. Риме 04.11.1950) (с изм. от 13.05.2004) (вместе с &quot;Протоколом [N 1]&quot; (Подписан в г. Париже 20.03.1952), &quot;Протоколом N 4 об обеспечении некоторых прав и свобод помимо тех, которые уже вкл"/>
              </a:rPr>
            </a:br>
            <a:r>
              <a:rPr lang="ru-RU" sz="2700" dirty="0" smtClean="0">
                <a:hlinkClick r:id="rId2" tooltip="&quot;Конвенция о защите прав человека и основных свобод&quot; (Заключена в г. Риме 04.11.1950) (с изм. от 13.05.2004) (вместе с &quot;Протоколом [N 1]&quot; (Подписан в г. Париже 20.03.1952), &quot;Протоколом N 4 об обеспечении некоторых прав и свобод помимо тех, которые уже вкл"/>
              </a:rPr>
              <a:t>п. 2 ст. 9</a:t>
            </a:r>
            <a:r>
              <a:rPr lang="ru-RU" sz="2700" dirty="0" smtClean="0"/>
              <a:t> Конвенции о защите прав человека и основных свобод 1950</a:t>
            </a:r>
            <a:br>
              <a:rPr lang="ru-RU" sz="2700" dirty="0" smtClean="0"/>
            </a:br>
            <a:r>
              <a:rPr lang="ru-RU" sz="2700" dirty="0" smtClean="0">
                <a:hlinkClick r:id="rId3" tooltip="Международный Пакт от 16.12.1966 &quot;О гражданских и политических правах&quot;{КонсультантПлюс}"/>
              </a:rPr>
              <a:t> ч. 3 ст. 18</a:t>
            </a:r>
            <a:r>
              <a:rPr lang="ru-RU" sz="2700" dirty="0" smtClean="0"/>
              <a:t> Международного пакта о гражданских и политических правах 1966</a:t>
            </a:r>
            <a:br>
              <a:rPr lang="ru-RU" sz="2700" dirty="0" smtClean="0"/>
            </a:br>
            <a:r>
              <a:rPr lang="ru-RU" sz="2700" dirty="0" smtClean="0">
                <a:hlinkClick r:id="rId4" tooltip="&quot;Конвенция о правах ребенка&quot; (одобрена Генеральной Ассамблеей ООН 20.11.1989) (вступила в силу для СССР 15.09.1990){КонсультантПлюс}"/>
              </a:rPr>
              <a:t> ч. 3 ст. 14</a:t>
            </a:r>
            <a:r>
              <a:rPr lang="ru-RU" sz="2700" dirty="0" smtClean="0"/>
              <a:t> Конвенции о правах ребенка 1989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284984"/>
            <a:ext cx="8388424" cy="331236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право </a:t>
            </a:r>
            <a:r>
              <a:rPr lang="ru-RU" dirty="0"/>
              <a:t>на свободу мысли, совести и религии подлежит лишь таким ограничениям, которые установлены законом и необходимы в демократическом обществе в интересах </a:t>
            </a:r>
            <a:r>
              <a:rPr lang="ru-RU" u="sng" dirty="0"/>
              <a:t>общественной безопасности, для охраны общественного порядка, здоровья или нравственности или для защиты прав и свобод других лиц.</a:t>
            </a: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hlinkClick r:id="rId2" tooltip="&quot;Конституция Российской Федерации&quot; (принята всенародным голосованием 12.12.1993) (с учетом поправок, внесенных Законами РФ о поправках к Конституции РФ от 30.12.2008 N 6-ФКЗ, от 30.12.2008 N 7-ФКЗ){КонсультантПлюс}"/>
              </a:rPr>
              <a:t>ч. 3 ст. 55</a:t>
            </a:r>
            <a:r>
              <a:rPr lang="ru-RU" dirty="0" smtClean="0"/>
              <a:t> Конституции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свобода вероисповедания может </a:t>
            </a:r>
            <a:r>
              <a:rPr lang="ru-RU" dirty="0"/>
              <a:t>быть ограничена федеральным законом в целях защиты основ конституционного строя, нравственности, здоровья, прав и законных интересов других лиц, обеспечения обороны страны и безопасности государства.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err="1" smtClean="0"/>
              <a:t>Постановлениие</a:t>
            </a:r>
            <a:r>
              <a:rPr lang="ru-RU" sz="2000" dirty="0" smtClean="0"/>
              <a:t> </a:t>
            </a:r>
            <a:r>
              <a:rPr lang="ru-RU" sz="2000" dirty="0"/>
              <a:t>Конституционного Суда Российской Федерации от 23 ноября 1999 г. N 16-П по делу о проверке конституционности абзацев третьего и четвертого части 3 статьи 27 Федерального закона от 26 сентября 1997 г. "О свободе совести и о религиозных объединениях"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"государство вправе предусмотреть определенные преграды, с тем чтобы не предоставлять статус религиозной организации автоматически, не допускать легализации сект, нарушающих права человека и совершающих незаконные и преступные деяния, а также воспрепятствовать миссионерской деятельности, если она несовместима с уважением к свободе мысли, совести и религии других и к иным конституционным правам и свободам...".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Федеральный закон от 26.09.1997 N 125-ФЗ</a:t>
            </a:r>
            <a:br>
              <a:rPr lang="ru-RU" sz="2700" dirty="0"/>
            </a:br>
            <a:r>
              <a:rPr lang="ru-RU" sz="2700" dirty="0"/>
              <a:t>(ред. от 01.07.2011, с </a:t>
            </a:r>
            <a:r>
              <a:rPr lang="ru-RU" sz="2700" dirty="0" err="1"/>
              <a:t>изм</a:t>
            </a:r>
            <a:r>
              <a:rPr lang="ru-RU" sz="2700" dirty="0"/>
              <a:t>. от 05.12.2012)</a:t>
            </a:r>
            <a:br>
              <a:rPr lang="ru-RU" sz="2700" dirty="0"/>
            </a:br>
            <a:r>
              <a:rPr lang="ru-RU" sz="2700" dirty="0"/>
              <a:t>"О свободе совести и о религиозных объединениях</a:t>
            </a:r>
            <a:r>
              <a:rPr lang="ru-RU" dirty="0"/>
              <a:t>"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2. Право человека и гражданина на свободу совести и свободу вероисповедания может быть ограничено федеральным законом только в той мере, в какой это необходимо в целях защиты </a:t>
            </a:r>
            <a:r>
              <a:rPr lang="ru-RU" u="sng" dirty="0"/>
              <a:t>основ конституционного строя, нравственности, здоровья, прав и законных интересов человека и гражданина, обеспечения обороны страны и безопасности государства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>Приказ Министерства юстиции Российской Федерации "О государственной религиоведческой экспертизе" от 18 февраля 2009 г.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Именно </a:t>
            </a:r>
            <a:r>
              <a:rPr lang="ru-RU" dirty="0"/>
              <a:t>при проведении религиоведческой экспертизы можно распознать и отсечь секты и </a:t>
            </a:r>
            <a:r>
              <a:rPr lang="ru-RU" dirty="0" err="1"/>
              <a:t>квазирелигиозные</a:t>
            </a:r>
            <a:r>
              <a:rPr lang="ru-RU" dirty="0"/>
              <a:t> организации, преследующие только коммерческие или незаконные цели.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Основания ликвидации религиозного объединения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Принуждение к разрушению семьи. </a:t>
            </a:r>
            <a:endParaRPr lang="ru-RU" dirty="0" smtClean="0"/>
          </a:p>
          <a:p>
            <a:r>
              <a:rPr lang="ru-RU" dirty="0"/>
              <a:t>2. Нанесение установленного в соответствии с законом ущерба нравственности, здоровью граждан, в том числе использованием в связи с их религиозной деятельностью наркотических и психотропных средств, гипноза, совершением развратных и иных противоправных действий</a:t>
            </a:r>
            <a:r>
              <a:rPr lang="ru-RU" dirty="0" smtClean="0"/>
              <a:t>.</a:t>
            </a:r>
          </a:p>
          <a:p>
            <a:r>
              <a:rPr lang="ru-RU" dirty="0"/>
              <a:t>3. Склонение к самоубийству или к отказу по религиозным мотивам от оказания медицинской помощи лицам, находящимся в опасном для жизни и здоровья состоянии.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>Правительство Германии выделяет следующие 17 признаков тоталитарных сект. Среди них такие, например, как: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- </a:t>
            </a:r>
            <a:r>
              <a:rPr lang="ru-RU" dirty="0"/>
              <a:t>в группе ты найдешь именно то, что до сих пор искал;</a:t>
            </a:r>
          </a:p>
          <a:p>
            <a:r>
              <a:rPr lang="ru-RU" dirty="0"/>
              <a:t>- мировоззрение группы ошеломляюще просто и объясняет любую проблему;</a:t>
            </a:r>
          </a:p>
          <a:p>
            <a:r>
              <a:rPr lang="ru-RU" dirty="0"/>
              <a:t>- группа имеет своего учителя или гуру, который один знает истину; мир катится к катастрофе, и только группа знает, как можно спасти его;</a:t>
            </a:r>
          </a:p>
          <a:p>
            <a:r>
              <a:rPr lang="ru-RU" dirty="0"/>
              <a:t>- очень сложно остаться одному, кто-то из группы всегда рядом с тобой.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/>
              <a:t>ПРОТОКОЛ [N 1]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b="1" dirty="0"/>
              <a:t>от 20 марта 1952 года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b="1" dirty="0"/>
              <a:t> 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b="1" dirty="0"/>
              <a:t>К КОНВЕНЦИИ О ЗАЩИТЕ ПРАВ ЧЕЛОВЕКА И ОСНОВНЫХ СВОБОД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Статья 2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Право на образование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Никому не может быть отказано в праве на образование. Государство при осуществлении любых функций, которые оно принимает на себя в области образования и обучения, уважает право родителей обеспечивать такое образование и такое обучение, которые соответствуют их религиозным и философским убеждениям.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 Конституция РФ 1993г.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Статья 14</a:t>
            </a:r>
          </a:p>
          <a:p>
            <a:r>
              <a:rPr lang="ru-RU"/>
              <a:t>1. Российская Федерация - светское государство. Никакая религия не может устанавливаться в качестве государственной или обязательной.</a:t>
            </a:r>
          </a:p>
          <a:p>
            <a:r>
              <a:rPr lang="ru-RU"/>
              <a:t>2. Религиозные объединения отделены от государства и равны перед законом.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/>
              <a:t>Светское образование - любое образование,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800"/>
              <a:t>не связанное с обучением или навязыванием какой-либо религии или нерелигиозных идеологий, в том числе секулярных квазирелигий, </a:t>
            </a:r>
          </a:p>
          <a:p>
            <a:pPr>
              <a:lnSpc>
                <a:spcPct val="80000"/>
              </a:lnSpc>
            </a:pPr>
            <a:r>
              <a:rPr lang="ru-RU" sz="2800"/>
              <a:t>не направленное на узкопрофессиональную подготовку служителей культа, а также катехизацию, воцерковление, привлечение обучаемых в религиозное объединение</a:t>
            </a:r>
          </a:p>
          <a:p>
            <a:pPr>
              <a:lnSpc>
                <a:spcPct val="80000"/>
              </a:lnSpc>
            </a:pPr>
            <a:r>
              <a:rPr lang="ru-RU" sz="2800"/>
              <a:t>не включающее в себя проведение богослужений, религиозных обрядов и цеременой.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371600"/>
          </a:xfrm>
        </p:spPr>
        <p:txBody>
          <a:bodyPr>
            <a:normAutofit fontScale="90000"/>
          </a:bodyPr>
          <a:lstStyle/>
          <a:p>
            <a:pPr marL="762000" indent="-762000"/>
            <a:r>
              <a:rPr lang="ru-RU" sz="4000" dirty="0"/>
              <a:t/>
            </a:r>
            <a:br>
              <a:rPr lang="ru-RU" sz="4000" dirty="0"/>
            </a:br>
            <a:r>
              <a:rPr lang="ru-RU" sz="3200" dirty="0" smtClean="0"/>
              <a:t> </a:t>
            </a:r>
            <a:r>
              <a:rPr lang="ru-RU" sz="3200" dirty="0"/>
              <a:t>Зарубежный опыт организации изучения религиозных знаний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400" u="sng"/>
              <a:t>Швеция</a:t>
            </a:r>
            <a:r>
              <a:rPr lang="ru-RU" sz="2400"/>
              <a:t> – обязательные курсы государственной Евангелической лютеранской церкви </a:t>
            </a:r>
          </a:p>
          <a:p>
            <a:pPr>
              <a:lnSpc>
                <a:spcPct val="90000"/>
              </a:lnSpc>
            </a:pPr>
            <a:r>
              <a:rPr lang="ru-RU" sz="2400"/>
              <a:t>Австралия – обязательное изучения знаний о религии</a:t>
            </a:r>
          </a:p>
          <a:p>
            <a:pPr>
              <a:lnSpc>
                <a:spcPct val="90000"/>
              </a:lnSpc>
            </a:pPr>
            <a:r>
              <a:rPr lang="ru-RU" sz="2400" u="sng"/>
              <a:t>Греция</a:t>
            </a:r>
            <a:r>
              <a:rPr lang="ru-RU" sz="2400"/>
              <a:t> – обязательное изучение православных знаний</a:t>
            </a:r>
          </a:p>
          <a:p>
            <a:pPr>
              <a:lnSpc>
                <a:spcPct val="90000"/>
              </a:lnSpc>
            </a:pPr>
            <a:r>
              <a:rPr lang="ru-RU" sz="2400" u="sng"/>
              <a:t>Ирландия, Дания, Германия, Норвегия, Польша,  Португалия</a:t>
            </a:r>
            <a:r>
              <a:rPr lang="ru-RU" sz="2400"/>
              <a:t> – факультативное изучение «курса христианских знаний» или внеконфессионального «курса нравственности»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Изучение традиционных религий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800"/>
              <a:t>Армения – «История Армянской церкви» преподается в школах и вузах с 2002 г.</a:t>
            </a:r>
          </a:p>
          <a:p>
            <a:r>
              <a:rPr lang="ru-RU" sz="2800"/>
              <a:t>Бельгия – обязательное религиозное образование (католицизм, протестантизм, илам, иудаизм) закреплено в ст.24 Конституции Бельгии</a:t>
            </a:r>
          </a:p>
          <a:p>
            <a:r>
              <a:rPr lang="ru-RU" sz="2800"/>
              <a:t>Великобритания – обязательное религиозное образование в государственных школах (Акт об образовании от 1944 г.)</a:t>
            </a:r>
          </a:p>
          <a:p>
            <a:endParaRPr lang="ru-RU" sz="28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/>
              <a:t>Образовательные цели изучения православной культуры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преодоление духовного невежества (сектанство, неоязычество, оккультизм, экстремизм и т.д.)</a:t>
            </a:r>
          </a:p>
          <a:p>
            <a:r>
              <a:rPr lang="ru-RU"/>
              <a:t>понимание глубинных духовных смыслов и истоков национальной политической, правовой, художественной культуры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/>
              <a:t>Воспитательные цели изучения православной культуры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Агрессивность</a:t>
            </a:r>
          </a:p>
          <a:p>
            <a:r>
              <a:rPr lang="ru-RU"/>
              <a:t>Озлобленность</a:t>
            </a:r>
          </a:p>
          <a:p>
            <a:r>
              <a:rPr lang="ru-RU"/>
              <a:t>Нигилизм</a:t>
            </a:r>
          </a:p>
          <a:p>
            <a:r>
              <a:rPr lang="ru-RU"/>
              <a:t>Депрессивность</a:t>
            </a:r>
          </a:p>
          <a:p>
            <a:r>
              <a:rPr lang="ru-RU"/>
              <a:t>Неспособность создать семью</a:t>
            </a:r>
          </a:p>
          <a:p>
            <a:r>
              <a:rPr lang="ru-RU"/>
              <a:t>Алкоголизм</a:t>
            </a:r>
          </a:p>
          <a:p>
            <a:r>
              <a:rPr lang="ru-RU"/>
              <a:t>Наркомания и т.д.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465</TotalTime>
  <Words>876</Words>
  <Application>Microsoft Office PowerPoint</Application>
  <PresentationFormat>Экран (4:3)</PresentationFormat>
  <Paragraphs>78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Тема 4. Правовое обеспечение духовно-нравственной, культурной и религиозной безопасности России</vt:lpstr>
      <vt:lpstr>Духовная безопасность определяет</vt:lpstr>
      <vt:lpstr>В.В.Путин</vt:lpstr>
      <vt:lpstr> СТРАТЕГИЯ НАЦИОНАЛЬНОЙ БЕЗОПАСНОСТИ  РОССИЙСКОЙ ФЕДЕРАЦИИ: </vt:lpstr>
      <vt:lpstr>http://www.indem.ru/russian.asp</vt:lpstr>
      <vt:lpstr>Состояние духовной безопасности: </vt:lpstr>
      <vt:lpstr> Обеспечение духовной безопасности  в международном права п. 2 ст. 9 Конвенции о защите прав человека и основных свобод 1950  ч. 3 ст. 18 Международного пакта о гражданских и политических правах 1966  ч. 3 ст. 14 Конвенции о правах ребенка 1989  </vt:lpstr>
      <vt:lpstr>ч. 3 ст. 55 Конституции России</vt:lpstr>
      <vt:lpstr>Постановлениие Конституционного Суда Российской Федерации от 23 ноября 1999 г. N 16-П по делу о проверке конституционности абзацев третьего и четвертого части 3 статьи 27 Федерального закона от 26 сентября 1997 г. "О свободе совести и о религиозных объединениях"</vt:lpstr>
      <vt:lpstr>Федеральный закон от 26.09.1997 N 125-ФЗ (ред. от 01.07.2011, с изм. от 05.12.2012) "О свободе совести и о религиозных объединениях" </vt:lpstr>
      <vt:lpstr>Приказ Министерства юстиции Российской Федерации "О государственной религиоведческой экспертизе" от 18 февраля 2009 г.  </vt:lpstr>
      <vt:lpstr>Основания ликвидации религиозного объединения </vt:lpstr>
      <vt:lpstr>Правительство Германии выделяет следующие 17 признаков тоталитарных сект. Среди них такие, например, как: </vt:lpstr>
      <vt:lpstr>ПРОТОКОЛ [N 1]  от 20 марта 1952 года   К КОНВЕНЦИИ О ЗАЩИТЕ ПРАВ ЧЕЛОВЕКА И ОСНОВНЫХ СВОБОД </vt:lpstr>
      <vt:lpstr> Конституция РФ 1993г.</vt:lpstr>
      <vt:lpstr>Светское образование - любое образование,</vt:lpstr>
      <vt:lpstr>  Зарубежный опыт организации изучения религиозных знаний </vt:lpstr>
      <vt:lpstr>Изучение традиционных религий</vt:lpstr>
      <vt:lpstr>Образовательные цели изучения православной культуры</vt:lpstr>
      <vt:lpstr>Воспитательные цели изучения православной культуры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Обеспечение духовной безопасности  в международном права п. 2 ст. 9 Конвенции о защите прав человека и основных свобод 1950  ч. 3 ст. 18 Международного пакта о гражданских и политических правах 1966  ч. 3 ст. 14 Конвенции о правах ребенка 1989</dc:title>
  <dc:creator>User</dc:creator>
  <cp:lastModifiedBy>acer</cp:lastModifiedBy>
  <cp:revision>12</cp:revision>
  <dcterms:created xsi:type="dcterms:W3CDTF">2013-04-24T20:34:08Z</dcterms:created>
  <dcterms:modified xsi:type="dcterms:W3CDTF">2015-11-01T15:09:54Z</dcterms:modified>
</cp:coreProperties>
</file>