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  <p:sldId id="258" r:id="rId17"/>
    <p:sldId id="275" r:id="rId18"/>
    <p:sldId id="278" r:id="rId19"/>
    <p:sldId id="267" r:id="rId20"/>
    <p:sldId id="268" r:id="rId21"/>
    <p:sldId id="269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5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8FD3-E7BB-0E4E-A148-AFEB3F4B097B}" type="datetimeFigureOut">
              <a:rPr lang="en-US" smtClean="0"/>
              <a:t>08.09.25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B10D4-AAA5-2545-97F8-65D71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7227"/>
            <a:ext cx="7772400" cy="1793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документационное обеспечение деятельности уполномоченного по правам ребенка в образовательной организации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случае досрочного освобождения Уполномоченного в течение учебного года, в период с сентября по март, в общеобразовательном учреждении проводятся внеочередные выборы Уполномоченного в течение 1 месяца, следующего за днем досрочного освобождения Уполномоченного от обязанностей.</a:t>
            </a:r>
          </a:p>
          <a:p>
            <a:r>
              <a:rPr lang="ru-RU" dirty="0"/>
              <a:t>В случае досрочного освобождения Уполномоченного в апреле-мае учебного года (и/или в период летних каникул) в общеобразовательном учреждении проводятся внеочередные выборы Уполномоченного в срок до 20 ноября.</a:t>
            </a:r>
          </a:p>
          <a:p>
            <a:r>
              <a:rPr lang="ru-RU" dirty="0"/>
              <a:t>Внеочередные выборы Уполномоченного проводятся в порядке, установленном настоящим Положением.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9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3. Компетенция Уполномоченного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3.1. Уполномоченный действует в пределах компетенции, установленной настоящим Положением.</a:t>
            </a:r>
          </a:p>
          <a:p>
            <a:r>
              <a:rPr lang="ru-RU" dirty="0"/>
              <a:t>3.2. Уполномоченный не принимает управленческих решений, отнесенных к образовательному процессу и компетенции должностных лиц общеобразовательного учреждения.</a:t>
            </a:r>
          </a:p>
          <a:p>
            <a:r>
              <a:rPr lang="ru-RU" dirty="0"/>
              <a:t>3.3. Целью деятельности Уполномоченного является содействие:</a:t>
            </a:r>
          </a:p>
          <a:p>
            <a:pPr lvl="0"/>
            <a:r>
              <a:rPr lang="ru-RU" dirty="0"/>
              <a:t>формированию правового пространства в общеобразовательном учреждении, формированию правосознания и правовой грамотности детей, обучающихся в общеобразовательном учреждении, посредством реализации муниципальной программы гражданско-правового воспитания обучающихся;</a:t>
            </a:r>
          </a:p>
          <a:p>
            <a:pPr lvl="0"/>
            <a:r>
              <a:rPr lang="ru-RU" dirty="0"/>
              <a:t>повышению уровня правовой (в том числе правозащитной) культуры участников образовательного процесса;</a:t>
            </a:r>
          </a:p>
          <a:p>
            <a:pPr lvl="0"/>
            <a:r>
              <a:rPr lang="ru-RU" dirty="0"/>
              <a:t>в получении необходимой правовой помощи обучающимся и их родителям (законным представителям), находящимся в трудной жизненной ситуации и в социально-опасном положении;</a:t>
            </a:r>
          </a:p>
          <a:p>
            <a:pPr lvl="0"/>
            <a:r>
              <a:rPr lang="ru-RU" dirty="0"/>
              <a:t>урегулированию и разрешению конфликтных ситуаций, возникающих между участниками образовательного процесса (в том числе посредством организации взаимодействия с иными правозащитными институтами).</a:t>
            </a:r>
          </a:p>
          <a:p>
            <a:r>
              <a:rPr lang="ru-RU" dirty="0"/>
              <a:t>3.4. Уполномоченный вправе рассматривать обращения участников образовательного процесса по вопросам, связанным с защитой прав и законных интересов несовершеннолетних.</a:t>
            </a:r>
          </a:p>
          <a:p>
            <a:r>
              <a:rPr lang="ru-RU" dirty="0"/>
              <a:t>Не подлежат рассмотрению Уполномоченным обращения:</a:t>
            </a:r>
          </a:p>
          <a:p>
            <a:pPr lvl="0"/>
            <a:r>
              <a:rPr lang="ru-RU" dirty="0"/>
              <a:t>связанные с несогласием с выставленными отметками;</a:t>
            </a:r>
          </a:p>
          <a:p>
            <a:pPr lvl="0"/>
            <a:r>
              <a:rPr lang="ru-RU" dirty="0"/>
              <a:t>связанные с несогласием с рабочим расписанием уроков, режимом работы общеобразовательного учреждения и другими вопросами, относящимися к компетенции органов и должностных лиц общеобразовательного учреждения.</a:t>
            </a:r>
          </a:p>
          <a:p>
            <a:r>
              <a:rPr lang="ru-RU" dirty="0"/>
              <a:t>Обращения по вышеуказанным вопросам могут направляться Уполномоченному по правам ребенка в Ростовской области.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3.5. Обращение должно быть подано Уполномоченному не позднее 1 месяца со дня нарушения права заявителя или с того дня, когда заявителю стало известно об этом. Обращение может подаваться как в письменной, так и в устной форме.</a:t>
            </a:r>
          </a:p>
          <a:p>
            <a:r>
              <a:rPr lang="ru-RU" dirty="0"/>
              <a:t>3.6. Получив обращение, Уполномоченный обязан в зависимости от содержания обращения:</a:t>
            </a:r>
          </a:p>
          <a:p>
            <a:pPr lvl="0"/>
            <a:r>
              <a:rPr lang="ru-RU" dirty="0"/>
              <a:t>принять обращение к рассмотрению;</a:t>
            </a:r>
          </a:p>
          <a:p>
            <a:pPr lvl="0"/>
            <a:r>
              <a:rPr lang="ru-RU" dirty="0"/>
              <a:t>передать обращение органам и (или) должностным лицам общеобразовательного учреждения;</a:t>
            </a:r>
          </a:p>
          <a:p>
            <a:pPr lvl="0"/>
            <a:r>
              <a:rPr lang="ru-RU" dirty="0"/>
              <a:t>разъяснить заявителю средства, которые тот может использовать для восстановления нарушенных прав.</a:t>
            </a:r>
          </a:p>
          <a:p>
            <a:r>
              <a:rPr lang="ru-RU" dirty="0"/>
              <a:t>Уполномоченный может отказаться от принятия к рассмотрению обращения, не относящегося к его компетенции, с указанием мотивов отказа.</a:t>
            </a:r>
          </a:p>
          <a:p>
            <a:r>
              <a:rPr lang="ru-RU" dirty="0"/>
              <a:t>3.7. При рассмотрении обращения Уполномоченный обязан обосновать свою позицию.</a:t>
            </a:r>
          </a:p>
          <a:p>
            <a:r>
              <a:rPr lang="ru-RU" dirty="0"/>
              <a:t>3.8. Уполномоченный не вправе передавать обращение или поручать проверку обращения лицам, решения или действия (бездействие) которых обжалуются.</a:t>
            </a:r>
          </a:p>
          <a:p>
            <a:r>
              <a:rPr lang="ru-RU" dirty="0"/>
              <a:t>3.9. О результатах рассмотрения обращения Уполномоченный обязан известить заявителя в течение 30 дней со дня его поступления.</a:t>
            </a:r>
          </a:p>
          <a:p>
            <a:r>
              <a:rPr lang="ru-RU" dirty="0"/>
              <a:t>3.10. В своей деятельности Уполномоченный имеет право: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9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посещать занятия, родительские собрания, совещания при руководителе общеобразовательного учреждения, предварительно уведомив о присутствии;</a:t>
            </a:r>
          </a:p>
          <a:p>
            <a:r>
              <a:rPr lang="ru-RU" dirty="0"/>
              <a:t>получать объяснения по спорным вопросам от всех участников образовательного процесса;</a:t>
            </a:r>
          </a:p>
          <a:p>
            <a:pPr lvl="0"/>
            <a:r>
              <a:rPr lang="ru-RU" dirty="0"/>
              <a:t>проводить самостоятельно или совместно с администрацией общеобразовательного учреждения, органами самоуправления общеобразовательного учреждения проверку факта нарушения прав, свобод и интересов ребенка в соответствии с действующим законодательством;</a:t>
            </a:r>
          </a:p>
          <a:p>
            <a:pPr lvl="0"/>
            <a:r>
              <a:rPr lang="ru-RU" dirty="0"/>
              <a:t>в случае невозможности разрешения спорных ситуаций в общеобразовательном учреждении Уполномоченный обязан проинформировать заявителя о предусмотренных законом иных возможных способах урегулирования этой ситуации с привлечением компетентных лиц;</a:t>
            </a:r>
          </a:p>
          <a:p>
            <a:pPr lvl="0"/>
            <a:r>
              <a:rPr lang="ru-RU" dirty="0"/>
              <a:t>вносить предложения о применении мер дисциплинарного взыскания к обучающимся, допустившим неисполнение или нарушение устава общеобразовательного учреждения, правил внутреннего распорядка и иных локальных нормативных актов по вопросам организации и осуществления образовательной деятельности на рассмотрение органов и должностных лиц общеобразовательного учреждения;</a:t>
            </a:r>
          </a:p>
          <a:p>
            <a:pPr lvl="0"/>
            <a:r>
              <a:rPr lang="ru-RU" dirty="0"/>
              <a:t>выступать с устным докладом на заседаниях общеобразовательного учреждения в случае систематических нарушений прав детей или унижения их достоинства;</a:t>
            </a:r>
          </a:p>
          <a:p>
            <a:pPr lvl="0"/>
            <a:r>
              <a:rPr lang="ru-RU" dirty="0"/>
              <a:t>выбирать себе помощников с их согласия из числа обучающихся и других участников образовательного процесса на период срока своих полномочий (помощники Уполномоченного осуществляют свою деятельность на добровольной основе на общественных началах).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7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3.11. Уполномоченный обязан:</a:t>
            </a:r>
          </a:p>
          <a:p>
            <a:pPr lvl="0"/>
            <a:r>
              <a:rPr lang="ru-RU" dirty="0"/>
              <a:t>проводить личный прием обучающихся и их законных представителей, рассматривать их жалобы и заявления, оказывать им практическую помощь;</a:t>
            </a:r>
          </a:p>
          <a:p>
            <a:pPr lvl="0"/>
            <a:r>
              <a:rPr lang="ru-RU" dirty="0"/>
              <a:t>принимать меры или содействовать их принятию в целях устранения выявленного факта нарушения прав и законных интересов обучающихся;</a:t>
            </a:r>
          </a:p>
          <a:p>
            <a:pPr lvl="0"/>
            <a:r>
              <a:rPr lang="ru-RU" dirty="0"/>
              <a:t>в случае конфликтной ситуации содействовать ее разрешению, в том числе путем проведения переговоров с участниками конфликта, внесения письменных рекомендаций, обращенных к сторонам конфликта и предлагающих меры для его решения;</a:t>
            </a:r>
          </a:p>
          <a:p>
            <a:pPr lvl="0"/>
            <a:r>
              <a:rPr lang="ru-RU" dirty="0"/>
              <a:t>осуществлять разъяснительную работу среди участников образовательно-воспитательного процесса о правах обучающихся;</a:t>
            </a:r>
          </a:p>
          <a:p>
            <a:pPr lvl="0"/>
            <a:r>
              <a:rPr lang="ru-RU" dirty="0"/>
              <a:t>не разглашать сведения, ставшие ему известными в процессе рассмотрения обращения;</a:t>
            </a:r>
          </a:p>
          <a:p>
            <a:pPr lvl="0"/>
            <a:r>
              <a:rPr lang="ru-RU" dirty="0"/>
              <a:t>систематически повышать свою профессиональную компетентность по социально-правовым и психолого-педагогическим проблемам;</a:t>
            </a:r>
          </a:p>
          <a:p>
            <a:pPr lvl="0"/>
            <a:r>
              <a:rPr lang="ru-RU" dirty="0"/>
              <a:t>содействовать формированию правового пространства в общеобразовательном учреждении путем распространения знаний о правах и способах их реализации.</a:t>
            </a:r>
          </a:p>
          <a:p>
            <a:r>
              <a:rPr lang="ru-RU" dirty="0"/>
              <a:t>3.12. По окончании учебного года Уполномоченный обязан представить аналитическую справку по итогам своей деятельности с выводами и рекомендациями:</a:t>
            </a:r>
          </a:p>
          <a:p>
            <a:r>
              <a:rPr lang="ru-RU" dirty="0"/>
              <a:t>- в срок до 25 мая администрации общеобразовательного учреждения;</a:t>
            </a:r>
          </a:p>
          <a:p>
            <a:r>
              <a:rPr lang="ru-RU" dirty="0"/>
              <a:t>- в срок до 10 июня начальнику Управления образования г. Таганрога.</a:t>
            </a:r>
          </a:p>
          <a:p>
            <a:r>
              <a:rPr lang="ru-RU" dirty="0"/>
              <a:t>В аналитической справке не могут использоваться персональные данные участников образовательного процесса.</a:t>
            </a:r>
          </a:p>
          <a:p>
            <a:r>
              <a:rPr lang="ru-RU" dirty="0"/>
              <a:t>3.13. В процессе своей деятельности Уполномоченный взаимодействует с:</a:t>
            </a:r>
          </a:p>
          <a:p>
            <a:r>
              <a:rPr lang="ru-RU" dirty="0"/>
              <a:t>- Уполномоченным по правам ребенка в Ростовской области;</a:t>
            </a:r>
          </a:p>
          <a:p>
            <a:r>
              <a:rPr lang="ru-RU" dirty="0"/>
              <a:t>- Управлением образования г. Таганрога;</a:t>
            </a:r>
          </a:p>
          <a:p>
            <a:r>
              <a:rPr lang="ru-RU" dirty="0"/>
              <a:t>- органами опеки и попечительства;</a:t>
            </a:r>
          </a:p>
          <a:p>
            <a:r>
              <a:rPr lang="ru-RU" dirty="0"/>
              <a:t>- администрацией общеобразовательного учреждения;</a:t>
            </a:r>
          </a:p>
          <a:p>
            <a:r>
              <a:rPr lang="ru-RU" dirty="0"/>
              <a:t>- педагогическим коллективом и социально-педагогической службой образовательного учреждения;</a:t>
            </a:r>
          </a:p>
          <a:p>
            <a:r>
              <a:rPr lang="ru-RU" dirty="0"/>
              <a:t>- правоохранительными органами;</a:t>
            </a:r>
          </a:p>
          <a:p>
            <a:r>
              <a:rPr lang="ru-RU" dirty="0"/>
              <a:t>- Комиссией по делам несовершеннолетних и защите их прав;</a:t>
            </a:r>
          </a:p>
          <a:p>
            <a:r>
              <a:rPr lang="ru-RU" dirty="0"/>
              <a:t>- правозащитными, общественными организациями</a:t>
            </a:r>
            <a:r>
              <a:rPr lang="ru-RU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i="1" dirty="0"/>
              <a:t>4. Гарантии деятельности Уполномоченного</a:t>
            </a:r>
            <a:endParaRPr lang="ru-RU" b="1" dirty="0"/>
          </a:p>
          <a:p>
            <a:r>
              <a:rPr lang="ru-RU" dirty="0"/>
              <a:t>4.1. Руководитель общеобразовательного учреждения оказывает содействие деятельности Уполномоченного, а также создает условия для повышения ее эффективности, в том числе направляет Уполномоченного на обучающие семинары, тренинги для Уполномоченных, организованные Управлением образования г. Таганрога не реже 1 раза в 4 года.</a:t>
            </a:r>
          </a:p>
          <a:p>
            <a:r>
              <a:rPr lang="ru-RU" dirty="0"/>
              <a:t>4.2. Администрация общеобразовательного учреждения не вправе вмешиваться и препятствовать деятельности Уполномоченного с целью повлиять на его решение в интересах отдельного лица.</a:t>
            </a:r>
          </a:p>
          <a:p>
            <a:r>
              <a:rPr lang="ru-RU" dirty="0"/>
              <a:t>4.3. Администрация общеобразовательного учреждения может предусматривать меры стимулирования деятельности Уполномоченного.</a:t>
            </a:r>
          </a:p>
          <a:p>
            <a:r>
              <a:rPr lang="ru-RU" dirty="0"/>
              <a:t>4.4. Уполномоченный в своей деятельности имеет право:</a:t>
            </a:r>
          </a:p>
          <a:p>
            <a:pPr lvl="0"/>
            <a:r>
              <a:rPr lang="ru-RU" dirty="0"/>
              <a:t>безотлагательно быть принятым по вопросам своей деятельности должностными лицами администрации общеобразовательного учреждения;</a:t>
            </a:r>
          </a:p>
          <a:p>
            <a:pPr lvl="0"/>
            <a:r>
              <a:rPr lang="ru-RU" dirty="0"/>
              <a:t>запрашивать и получать необходимые сведения, документы, материалы и разъяснения должностных лиц общеобразовательного учреждения по вопросам, связанным с обеспечением и защитой прав детей;</a:t>
            </a:r>
          </a:p>
          <a:p>
            <a:pPr lvl="0"/>
            <a:r>
              <a:rPr lang="ru-RU" dirty="0"/>
              <a:t>получать разъяснения от должностных лиц общеобразовательного учреждения по обстоятельствам, подлежащим выяснению в ходе проверки обращения;</a:t>
            </a:r>
          </a:p>
          <a:p>
            <a:pPr lvl="0"/>
            <a:r>
              <a:rPr lang="ru-RU" dirty="0"/>
              <a:t>представлять интересы обучающихся в случае совершения им правонарушения в комиссии по делам несовершеннолетних и защите их прав муниципалитета с согласия обучающихся и его законных представителей;</a:t>
            </a:r>
          </a:p>
          <a:p>
            <a:pPr lvl="0"/>
            <a:r>
              <a:rPr lang="ru-RU" dirty="0"/>
              <a:t>принимать участие в заседаниях совета общеобразовательного учреждения, педагогического совета, других коллегиальных органов общеобразовательного учреждения по вопросам, связанным с защитой прав детей.</a:t>
            </a:r>
          </a:p>
          <a:p>
            <a:r>
              <a:rPr lang="ru-RU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1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План работы уполномоченного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ru-RU" dirty="0"/>
              <a:t>Годовой план: Включает запланированные мероприятия на год — консультации, профилактические акции, просветительские лекции и тренинги.</a:t>
            </a:r>
            <a:endParaRPr lang="ru-RU" sz="1600" dirty="0"/>
          </a:p>
          <a:p>
            <a:pPr lvl="1"/>
            <a:r>
              <a:rPr lang="ru-RU" dirty="0"/>
              <a:t>Квартальные/месячные планы: Детализация задач по месяцам или кварталам — проведение проверок, мониторинг ситуации с правами детей.</a:t>
            </a:r>
            <a:endParaRPr lang="ru-RU" sz="1600" dirty="0"/>
          </a:p>
          <a:p>
            <a:pPr lvl="1"/>
            <a:r>
              <a:rPr lang="ru-RU" dirty="0"/>
              <a:t>Цели и задачи: Конкретные цели (например, снижение числа нарушений прав), показатели эффективности.</a:t>
            </a:r>
            <a:endParaRPr lang="ru-RU" sz="1600" dirty="0"/>
          </a:p>
          <a:p>
            <a:pPr lvl="1"/>
            <a:r>
              <a:rPr lang="ru-RU" dirty="0"/>
              <a:t>Ответственные лица: Назначение ответственных за выполнение каждого пункта плана.</a:t>
            </a:r>
            <a:endParaRPr lang="ru-RU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примерный план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8" b="17728"/>
          <a:stretch>
            <a:fillRect/>
          </a:stretch>
        </p:blipFill>
        <p:spPr>
          <a:xfrm>
            <a:off x="457200" y="451808"/>
            <a:ext cx="8229600" cy="5674356"/>
          </a:xfrm>
        </p:spPr>
      </p:pic>
    </p:spTree>
    <p:extLst>
      <p:ext uri="{BB962C8B-B14F-4D97-AF65-F5344CB8AC3E}">
        <p14:creationId xmlns:p14="http://schemas.microsoft.com/office/powerpoint/2010/main" val="36980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581"/>
            <a:ext cx="8229600" cy="953919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200" dirty="0"/>
              <a:t>План проведения лекций уполномоченного по правовому просвещению участников образовательного процесса MOY Детский сад </a:t>
            </a:r>
            <a:r>
              <a:rPr lang="ru-RU" sz="2200" dirty="0" err="1"/>
              <a:t>N</a:t>
            </a:r>
            <a:r>
              <a:rPr lang="ru-RU" sz="2200" dirty="0"/>
              <a:t>.• 370 на 2025г.</a:t>
            </a:r>
            <a:br>
              <a:rPr lang="ru-RU" sz="2200" dirty="0"/>
            </a:br>
            <a:endParaRPr lang="en-US" sz="2200" dirty="0"/>
          </a:p>
        </p:txBody>
      </p:sp>
      <p:pic>
        <p:nvPicPr>
          <p:cNvPr id="10" name="Content Placeholder 9" descr="Снимок экрана 2025-09-06 в 16.23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929638" y="131392"/>
            <a:ext cx="14882239" cy="6726607"/>
          </a:xfrm>
        </p:spPr>
      </p:pic>
    </p:spTree>
    <p:extLst>
      <p:ext uri="{BB962C8B-B14F-4D97-AF65-F5344CB8AC3E}">
        <p14:creationId xmlns:p14="http://schemas.microsoft.com/office/powerpoint/2010/main" val="3967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24"/>
            <a:ext cx="8229600" cy="3841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ПЛАН РАБОТЫ Уполномоченного по правам ребенка на 2024 – 2025 </a:t>
            </a:r>
            <a:r>
              <a:rPr lang="ru-RU" sz="2000" dirty="0" err="1" smtClean="0"/>
              <a:t>учебныи</a:t>
            </a:r>
            <a:r>
              <a:rPr lang="ru-RU" sz="2000" dirty="0" smtClean="0"/>
              <a:t>̆ год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Уполномоченного: обеспечить ребенку полное и гармоничное развитие, уважая его достоинство.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Основные задачи Уполномоченного: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  Всемерное </a:t>
            </a:r>
            <a:r>
              <a:rPr lang="ru-RU" dirty="0" err="1"/>
              <a:t>содействие</a:t>
            </a:r>
            <a:r>
              <a:rPr lang="ru-RU" dirty="0"/>
              <a:t> восстановлению нарушенных прав ребенка;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  Оказание помощи родителям в </a:t>
            </a:r>
            <a:r>
              <a:rPr lang="ru-RU" dirty="0" err="1"/>
              <a:t>труднои</a:t>
            </a:r>
            <a:r>
              <a:rPr lang="ru-RU" dirty="0"/>
              <a:t>̆ </a:t>
            </a:r>
            <a:r>
              <a:rPr lang="ru-RU" dirty="0" err="1"/>
              <a:t>жизненнои</a:t>
            </a:r>
            <a:r>
              <a:rPr lang="ru-RU" dirty="0"/>
              <a:t>̆ ситуации их </a:t>
            </a:r>
            <a:r>
              <a:rPr lang="ru-RU" dirty="0" err="1"/>
              <a:t>детеи</a:t>
            </a:r>
            <a:r>
              <a:rPr lang="ru-RU" dirty="0"/>
              <a:t>̆, в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регулировании взаимоотношений в конфликтных ситуациях,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формирование у </a:t>
            </a:r>
            <a:r>
              <a:rPr lang="ru-RU" dirty="0" err="1"/>
              <a:t>детеи</a:t>
            </a:r>
            <a:r>
              <a:rPr lang="ru-RU" dirty="0"/>
              <a:t>̆ навыков </a:t>
            </a:r>
            <a:r>
              <a:rPr lang="ru-RU" dirty="0" err="1"/>
              <a:t>самостоятельнои</a:t>
            </a:r>
            <a:r>
              <a:rPr lang="ru-RU" dirty="0"/>
              <a:t>̆ жизни;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  Обеспечение </a:t>
            </a:r>
            <a:r>
              <a:rPr lang="ru-RU" dirty="0" err="1"/>
              <a:t>взаимодействия</a:t>
            </a:r>
            <a:r>
              <a:rPr lang="ru-RU" dirty="0"/>
              <a:t> </a:t>
            </a:r>
            <a:r>
              <a:rPr lang="ru-RU" dirty="0" err="1"/>
              <a:t>семеи</a:t>
            </a:r>
            <a:r>
              <a:rPr lang="ru-RU" dirty="0"/>
              <a:t>̆, </a:t>
            </a:r>
            <a:r>
              <a:rPr lang="ru-RU" dirty="0" err="1"/>
              <a:t>учителеи</a:t>
            </a:r>
            <a:r>
              <a:rPr lang="ru-RU" dirty="0"/>
              <a:t>̆ и </a:t>
            </a:r>
            <a:r>
              <a:rPr lang="ru-RU" dirty="0" err="1"/>
              <a:t>детеи</a:t>
            </a:r>
            <a:r>
              <a:rPr lang="ru-RU" dirty="0"/>
              <a:t>̆ по вопросам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защиты прав ребенка;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  </a:t>
            </a:r>
            <a:r>
              <a:rPr lang="ru-RU" dirty="0" err="1"/>
              <a:t>Содействие</a:t>
            </a:r>
            <a:r>
              <a:rPr lang="ru-RU" dirty="0"/>
              <a:t> правовому просвещению участников образовательного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процесса;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  Обеспечение гарантий защиты прав и законных интересов ребенка. 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Основные направления деятельности уполномоченного по правам в школе: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 Совершенствовать систему правового и психологического сопровождения образовательного процесса в школе.</a:t>
            </a:r>
            <a:br>
              <a:rPr lang="ru-RU" dirty="0"/>
            </a:br>
            <a:r>
              <a:rPr lang="ru-RU" dirty="0"/>
              <a:t>2. Активизировать деятельность ученического и родительского сообщества.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. Продолжить просветительскую деятельность среди всех участников образовательного процесса. </a:t>
            </a:r>
            <a:endParaRPr lang="ru-RU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9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Положение об уполномоченном по правам ребенка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1.1. Настоящее Положение об уполномоченном по правам ребенка в МОБУ СОШ № 26 (далее ‒ Положение) разработано в соответствии с Конституцией Российской Федерации, Конвенцией ООН о правах ребенка, Основами государственной политики Российской Федерации в сфере развития правовой грамотности и правосознания граждан, утвержденными Президентом Российской Федерации 28.04.2011 № Пр-1168, Указом Президента Российской Федерации от 01.06.2012 № 761 «О Национальной стратегии действий в интересах детей на 2012–2017 годы», иными нормативными правовыми актами Российской Федерации в сфере защиты прав детей, Областным законом от 15.03.2007 № 643-ЗС «Об Уполномоченном по правам человека в Ростовской области» и другими нормативными правовыми актами Ростовской области.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7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мероприятия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9" y="965229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/>
              <a:t>1</a:t>
            </a:r>
            <a:r>
              <a:rPr lang="ru-RU" sz="8000" dirty="0"/>
              <a:t>) Согласование работы с заместителем директора по УВР, школьным педагогом - психологом и педагогом - организатором.</a:t>
            </a:r>
            <a:br>
              <a:rPr lang="ru-RU" sz="8000" dirty="0"/>
            </a:br>
            <a:r>
              <a:rPr lang="ru-RU" sz="8000" dirty="0"/>
              <a:t>Сентябрь</a:t>
            </a:r>
            <a:br>
              <a:rPr lang="ru-RU" sz="8000" dirty="0"/>
            </a:br>
            <a:r>
              <a:rPr lang="ru-RU" sz="8000" dirty="0"/>
              <a:t>1) Ознакомление участников образовательного процесса с правилами </a:t>
            </a:r>
            <a:r>
              <a:rPr lang="ru-RU" sz="8000" dirty="0" err="1"/>
              <a:t>школьнои</a:t>
            </a:r>
            <a:r>
              <a:rPr lang="ru-RU" sz="8000" dirty="0"/>
              <a:t>̆ жизни: 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/>
              <a:t>- обновление стендов в </a:t>
            </a:r>
            <a:r>
              <a:rPr lang="ru-RU" sz="8000" dirty="0" err="1"/>
              <a:t>учительскои</a:t>
            </a:r>
            <a:r>
              <a:rPr lang="ru-RU" sz="8000" dirty="0"/>
              <a:t>̆ и на стенде в </a:t>
            </a:r>
            <a:r>
              <a:rPr lang="ru-RU" sz="8000" dirty="0" err="1"/>
              <a:t>фойе</a:t>
            </a:r>
            <a:r>
              <a:rPr lang="ru-RU" sz="8000" dirty="0"/>
              <a:t>;</a:t>
            </a:r>
            <a:br>
              <a:rPr lang="ru-RU" sz="8000" dirty="0"/>
            </a:br>
            <a:r>
              <a:rPr lang="ru-RU" sz="8000" dirty="0"/>
              <a:t>- проведение классных часов в 1-х- 4 классах;</a:t>
            </a:r>
            <a:br>
              <a:rPr lang="ru-RU" sz="8000" dirty="0"/>
            </a:br>
            <a:r>
              <a:rPr lang="ru-RU" sz="8000" dirty="0"/>
              <a:t>2) Разбор жалоб участников образовательного процесса, беседы, консультирование.</a:t>
            </a:r>
            <a:br>
              <a:rPr lang="ru-RU" sz="8000" dirty="0"/>
            </a:br>
            <a:r>
              <a:rPr lang="ru-RU" sz="8000" dirty="0"/>
              <a:t>Октябрь</a:t>
            </a:r>
            <a:br>
              <a:rPr lang="ru-RU" sz="8000" dirty="0"/>
            </a:br>
            <a:r>
              <a:rPr lang="ru-RU" sz="8000" dirty="0"/>
              <a:t>1) Мониторинг </a:t>
            </a:r>
            <a:r>
              <a:rPr lang="ru-RU" sz="8000" dirty="0" err="1"/>
              <a:t>статическои</a:t>
            </a:r>
            <a:r>
              <a:rPr lang="ru-RU" sz="8000" dirty="0"/>
              <a:t>̆ нагрузки на учащихся 1-4 классов;</a:t>
            </a:r>
            <a:br>
              <a:rPr lang="ru-RU" sz="8000" dirty="0"/>
            </a:br>
            <a:r>
              <a:rPr lang="ru-RU" sz="8000" dirty="0"/>
              <a:t>2) Ознакомление с изменениями в законодательстве в области образования. 3) Проведение выставки рисунков «Я – гражданин </a:t>
            </a:r>
            <a:r>
              <a:rPr lang="ru-RU" sz="8000" dirty="0" err="1"/>
              <a:t>своеи</a:t>
            </a:r>
            <a:r>
              <a:rPr lang="ru-RU" sz="8000" dirty="0"/>
              <a:t>̆ страны».</a:t>
            </a:r>
            <a:br>
              <a:rPr lang="ru-RU" sz="8000" dirty="0"/>
            </a:br>
            <a:r>
              <a:rPr lang="ru-RU" sz="8000" dirty="0"/>
              <a:t>4) Разбор жалоб участников образовательного процесса, беседы, консультирование.</a:t>
            </a:r>
            <a:br>
              <a:rPr lang="ru-RU" sz="8000" dirty="0"/>
            </a:br>
            <a:r>
              <a:rPr lang="ru-RU" sz="8000" dirty="0"/>
              <a:t>Ноябрь</a:t>
            </a:r>
            <a:br>
              <a:rPr lang="ru-RU" sz="8000" dirty="0"/>
            </a:br>
            <a:r>
              <a:rPr lang="ru-RU" sz="8000" dirty="0"/>
              <a:t>1) 16.11.- День толерантности.</a:t>
            </a:r>
            <a:br>
              <a:rPr lang="ru-RU" sz="8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0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26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1) 16.11.- День толерантности.</a:t>
            </a:r>
            <a:br>
              <a:rPr lang="ru-RU" sz="1400" dirty="0" smtClean="0"/>
            </a:br>
            <a:r>
              <a:rPr lang="ru-RU" sz="1400" dirty="0" smtClean="0"/>
              <a:t>2) Декларация прав человека.</a:t>
            </a:r>
            <a:br>
              <a:rPr lang="ru-RU" sz="1400" dirty="0" smtClean="0"/>
            </a:br>
            <a:r>
              <a:rPr lang="ru-RU" sz="1400" dirty="0" smtClean="0"/>
              <a:t>4) Конвенция о правах </a:t>
            </a:r>
            <a:r>
              <a:rPr lang="ru-RU" sz="1400" dirty="0" err="1" smtClean="0"/>
              <a:t>ребёнка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5) Разбор жалоб участников образовательного процесса, беседы, консультирование.</a:t>
            </a:r>
            <a:br>
              <a:rPr lang="ru-RU" sz="1400" dirty="0" smtClean="0"/>
            </a:br>
            <a:r>
              <a:rPr lang="ru-RU" sz="1400" dirty="0" smtClean="0"/>
              <a:t>Декабрь</a:t>
            </a:r>
            <a:br>
              <a:rPr lang="ru-RU" sz="1400" dirty="0" smtClean="0"/>
            </a:br>
            <a:r>
              <a:rPr lang="ru-RU" sz="1400" dirty="0" smtClean="0"/>
              <a:t>1) Беседы «Защита прав ребенка от насилия в семье и школе»</a:t>
            </a:r>
            <a:br>
              <a:rPr lang="ru-RU" sz="1400" dirty="0" smtClean="0"/>
            </a:br>
            <a:r>
              <a:rPr lang="ru-RU" sz="1400" dirty="0" smtClean="0"/>
              <a:t>2) Обновление информации на странице </a:t>
            </a:r>
            <a:r>
              <a:rPr lang="ru-RU" sz="1400" dirty="0" err="1" smtClean="0"/>
              <a:t>сайта</a:t>
            </a:r>
            <a:r>
              <a:rPr lang="ru-RU" sz="1400" dirty="0" smtClean="0"/>
              <a:t> школы.</a:t>
            </a:r>
            <a:br>
              <a:rPr lang="ru-RU" sz="1400" dirty="0" smtClean="0"/>
            </a:br>
            <a:r>
              <a:rPr lang="ru-RU" sz="1400" dirty="0" smtClean="0"/>
              <a:t>3) Разбор жалоб участников образовательного процесса, беседы, консультирование.</a:t>
            </a:r>
            <a:br>
              <a:rPr lang="ru-RU" sz="1400" dirty="0" smtClean="0"/>
            </a:br>
            <a:r>
              <a:rPr lang="ru-RU" sz="1400" dirty="0" smtClean="0"/>
              <a:t>4) Анализ работы за 1 полугодие.</a:t>
            </a:r>
            <a:br>
              <a:rPr lang="ru-RU" sz="1400" dirty="0" smtClean="0"/>
            </a:br>
            <a:r>
              <a:rPr lang="ru-RU" sz="1400" dirty="0" smtClean="0"/>
              <a:t>Январь</a:t>
            </a:r>
            <a:br>
              <a:rPr lang="ru-RU" sz="1400" dirty="0" smtClean="0"/>
            </a:br>
            <a:r>
              <a:rPr lang="ru-RU" sz="1400" dirty="0" smtClean="0"/>
              <a:t>1) Ответственность </a:t>
            </a:r>
            <a:r>
              <a:rPr lang="ru-RU" sz="1400" dirty="0" err="1" smtClean="0"/>
              <a:t>ребёнка</a:t>
            </a:r>
            <a:r>
              <a:rPr lang="ru-RU" sz="1400" dirty="0" smtClean="0"/>
              <a:t> в соответствии с </a:t>
            </a:r>
            <a:r>
              <a:rPr lang="ru-RU" sz="1400" dirty="0" err="1" smtClean="0"/>
              <a:t>российским</a:t>
            </a:r>
            <a:r>
              <a:rPr lang="ru-RU" sz="1400" dirty="0" smtClean="0"/>
              <a:t> законодательством. </a:t>
            </a:r>
          </a:p>
          <a:p>
            <a:pPr marL="0" indent="0" algn="just">
              <a:buNone/>
            </a:pPr>
            <a:r>
              <a:rPr lang="ru-RU" sz="1400" dirty="0" smtClean="0"/>
              <a:t>2) Беседы среди опекаемых о взаимоотношениях с опекунами.</a:t>
            </a:r>
            <a:br>
              <a:rPr lang="ru-RU" sz="1400" dirty="0" smtClean="0"/>
            </a:br>
            <a:r>
              <a:rPr lang="ru-RU" sz="1400" dirty="0" smtClean="0"/>
              <a:t>3) Разбор жалоб участников образовательного процесса, беседы, консультирование.</a:t>
            </a:r>
            <a:br>
              <a:rPr lang="ru-RU" sz="1400" dirty="0" smtClean="0"/>
            </a:br>
            <a:r>
              <a:rPr lang="ru-RU" sz="1400" dirty="0" smtClean="0"/>
              <a:t>Февраль</a:t>
            </a:r>
            <a:br>
              <a:rPr lang="ru-RU" sz="1400" dirty="0" smtClean="0"/>
            </a:br>
            <a:r>
              <a:rPr lang="ru-RU" sz="1400" dirty="0" smtClean="0"/>
              <a:t>1) Правила поведения в </a:t>
            </a:r>
            <a:r>
              <a:rPr lang="ru-RU" sz="1400" dirty="0" err="1" smtClean="0"/>
              <a:t>кризиснои</a:t>
            </a:r>
            <a:r>
              <a:rPr lang="ru-RU" sz="1400" dirty="0" smtClean="0"/>
              <a:t>̆ ситуации;</a:t>
            </a:r>
            <a:br>
              <a:rPr lang="ru-RU" sz="1400" dirty="0" smtClean="0"/>
            </a:br>
            <a:r>
              <a:rPr lang="ru-RU" sz="1400" dirty="0" smtClean="0"/>
              <a:t>2) Разработка раздаточного материала «Ответственность </a:t>
            </a:r>
            <a:r>
              <a:rPr lang="ru-RU" sz="1400" dirty="0" err="1" smtClean="0"/>
              <a:t>родителеи</a:t>
            </a:r>
            <a:r>
              <a:rPr lang="ru-RU" sz="1400" dirty="0" smtClean="0"/>
              <a:t>̆ в </a:t>
            </a:r>
            <a:r>
              <a:rPr lang="ru-RU" sz="1400" dirty="0" err="1" smtClean="0"/>
              <a:t>российском</a:t>
            </a:r>
            <a:r>
              <a:rPr lang="ru-RU" sz="1400" dirty="0" smtClean="0"/>
              <a:t> законодательстве».</a:t>
            </a:r>
            <a:br>
              <a:rPr lang="ru-RU" sz="1400" dirty="0" smtClean="0"/>
            </a:br>
            <a:r>
              <a:rPr lang="ru-RU" sz="1400" dirty="0" smtClean="0"/>
              <a:t>Март</a:t>
            </a:r>
            <a:br>
              <a:rPr lang="ru-RU" sz="1400" dirty="0" smtClean="0"/>
            </a:br>
            <a:r>
              <a:rPr lang="ru-RU" sz="1400" dirty="0" smtClean="0"/>
              <a:t>1) Анкетирование учащихся и </a:t>
            </a:r>
            <a:r>
              <a:rPr lang="ru-RU" sz="1400" dirty="0" err="1" smtClean="0"/>
              <a:t>родителеи</a:t>
            </a:r>
            <a:r>
              <a:rPr lang="ru-RU" sz="1400" dirty="0" smtClean="0"/>
              <a:t>̆ с целью исследования проблем, связанных с жестоким обращением с детьми в семье, школе.</a:t>
            </a:r>
            <a:br>
              <a:rPr lang="ru-RU" sz="1400" dirty="0" smtClean="0"/>
            </a:br>
            <a:r>
              <a:rPr lang="ru-RU" sz="1400" dirty="0" smtClean="0"/>
              <a:t>2) Индивидуальные профилактические беседы с подростками группы риска.</a:t>
            </a:r>
            <a:br>
              <a:rPr lang="ru-RU" sz="1400" dirty="0" smtClean="0"/>
            </a:br>
            <a:r>
              <a:rPr lang="ru-RU" sz="1400" dirty="0" smtClean="0"/>
              <a:t>3) Разбор жалоб участников образовательного процесса, беседы, консультирование.</a:t>
            </a:r>
            <a:br>
              <a:rPr lang="ru-RU" sz="1400" dirty="0" smtClean="0"/>
            </a:br>
            <a:r>
              <a:rPr lang="ru-RU" sz="1400" dirty="0" smtClean="0"/>
              <a:t>Апрель</a:t>
            </a:r>
            <a:br>
              <a:rPr lang="ru-RU" sz="1400" dirty="0" smtClean="0"/>
            </a:br>
            <a:r>
              <a:rPr lang="ru-RU" sz="1400" dirty="0" smtClean="0"/>
              <a:t>1) Проведение бесед по ТБ «Как не стать </a:t>
            </a:r>
            <a:r>
              <a:rPr lang="ru-RU" sz="1400" dirty="0" err="1" smtClean="0"/>
              <a:t>жертвои</a:t>
            </a:r>
            <a:r>
              <a:rPr lang="ru-RU" sz="1400" dirty="0" smtClean="0"/>
              <a:t>̆ насилия».</a:t>
            </a:r>
            <a:br>
              <a:rPr lang="ru-RU" sz="1400" dirty="0" smtClean="0"/>
            </a:br>
            <a:r>
              <a:rPr lang="ru-RU" sz="1400" dirty="0" smtClean="0"/>
              <a:t>2) Конкурс сочинений «Нет жестокому обращению с детьми!»</a:t>
            </a:r>
            <a:br>
              <a:rPr lang="ru-RU" sz="1400" dirty="0" smtClean="0"/>
            </a:br>
            <a:r>
              <a:rPr lang="ru-RU" sz="1400" dirty="0" smtClean="0"/>
              <a:t>3) Разбор жалоб участников образовательного процесса, беседы, консультирование.</a:t>
            </a:r>
            <a:br>
              <a:rPr lang="ru-RU" sz="1400" dirty="0" smtClean="0"/>
            </a:br>
            <a:r>
              <a:rPr lang="ru-RU" sz="1400" dirty="0" err="1" smtClean="0"/>
              <a:t>Маи</a:t>
            </a:r>
            <a:r>
              <a:rPr lang="ru-RU" sz="1400" dirty="0" smtClean="0"/>
              <a:t>̆</a:t>
            </a:r>
            <a:br>
              <a:rPr lang="ru-RU" sz="1400" dirty="0" smtClean="0"/>
            </a:br>
            <a:r>
              <a:rPr lang="ru-RU" sz="1400" dirty="0" smtClean="0"/>
              <a:t>1) Отчет о деятельности Уполномоченного за </a:t>
            </a:r>
            <a:r>
              <a:rPr lang="ru-RU" sz="1400" dirty="0" err="1" smtClean="0"/>
              <a:t>прошедшии</a:t>
            </a:r>
            <a:r>
              <a:rPr lang="ru-RU" sz="1400" dirty="0" smtClean="0"/>
              <a:t>̆ год.</a:t>
            </a:r>
            <a:br>
              <a:rPr lang="ru-RU" sz="1400" dirty="0" smtClean="0"/>
            </a:br>
            <a:r>
              <a:rPr lang="ru-RU" sz="1400" dirty="0" smtClean="0"/>
              <a:t>2) Работа над перспективным планом деятельности Уполномоченного на </a:t>
            </a:r>
            <a:r>
              <a:rPr lang="ru-RU" sz="1400" dirty="0" err="1" smtClean="0"/>
              <a:t>новыи</a:t>
            </a:r>
            <a:r>
              <a:rPr lang="ru-RU" sz="1400" dirty="0" smtClean="0"/>
              <a:t>̆ </a:t>
            </a:r>
            <a:r>
              <a:rPr lang="ru-RU" sz="1400" dirty="0" err="1" smtClean="0"/>
              <a:t>учебныи</a:t>
            </a:r>
            <a:r>
              <a:rPr lang="ru-RU" sz="1400" dirty="0" smtClean="0"/>
              <a:t>̆ год. </a:t>
            </a:r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940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Журналы учета обращений и мероприятий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/>
              <a:t>Журнал обращений: Регистрация всех обращений детей, родителей или педагогов — дата обращения, содержание жалобы или запроса, лицо-обратившийся.</a:t>
            </a:r>
            <a:endParaRPr lang="ru-RU" sz="1600" dirty="0"/>
          </a:p>
          <a:p>
            <a:pPr lvl="1"/>
            <a:r>
              <a:rPr lang="ru-RU" dirty="0"/>
              <a:t>Журнал проведенных мероприятий: Записи о проведенных консультациях, встречах, профилактических мероприятиях — дата, тема, участники, результаты.</a:t>
            </a:r>
            <a:endParaRPr lang="ru-RU" sz="1600" dirty="0"/>
          </a:p>
          <a:p>
            <a:pPr lvl="1"/>
            <a:r>
              <a:rPr lang="ru-RU" dirty="0"/>
              <a:t>Контроль исполнения: Регулярный анализ данных журналов для выявления проблемных зон.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3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Документы по профилактике нарушений прав ребенка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/>
              <a:t>Программы профилактики: Разработанные программы по предотвращению насилия, </a:t>
            </a:r>
            <a:r>
              <a:rPr lang="ru-RU" dirty="0" err="1"/>
              <a:t>буллинга</a:t>
            </a:r>
            <a:r>
              <a:rPr lang="ru-RU" dirty="0"/>
              <a:t>, дискриминации и других нарушений.</a:t>
            </a:r>
            <a:endParaRPr lang="ru-RU" sz="1600" dirty="0"/>
          </a:p>
          <a:p>
            <a:pPr lvl="1"/>
            <a:r>
              <a:rPr lang="ru-RU" dirty="0"/>
              <a:t>Методические рекомендации: Инструкции для педагогов и сотрудников по выявлению признаков нарушений прав ребенка и реагированию на них.</a:t>
            </a:r>
            <a:endParaRPr lang="ru-RU" sz="1600" dirty="0"/>
          </a:p>
          <a:p>
            <a:pPr lvl="1"/>
            <a:r>
              <a:rPr lang="ru-RU" dirty="0"/>
              <a:t>Инструкции по действиям при нарушениях: Пошаговые алгоритмы действий при выявлении случаев нарушения прав.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Отчеты о деятельности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/>
              <a:t>Регулярные отчеты (ежемесячные/квартальные/годовые): Включают информацию о количестве проведенных мероприятий, выявленных случаях нарушений прав детей, принятых мерах.</a:t>
            </a:r>
            <a:endParaRPr lang="ru-RU" sz="1600" dirty="0"/>
          </a:p>
          <a:p>
            <a:pPr lvl="1"/>
            <a:r>
              <a:rPr lang="ru-RU" dirty="0"/>
              <a:t>Аналитические материалы: Анализ тенденций и проблемных зон для корректировки работы.</a:t>
            </a:r>
            <a:endParaRPr lang="ru-RU" sz="1600" dirty="0"/>
          </a:p>
          <a:p>
            <a:pPr lvl="1"/>
            <a:r>
              <a:rPr lang="ru-RU" dirty="0"/>
              <a:t>Отчеты для руководства: Представление результатов деятельности руководству организации для принятия решений.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6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Информационные материалы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Брошюры и памятки для детей: Информация о правах ребенка в доступной форме; что делать при нарушениях; контакты уполномоченного и других служб поддержки.</a:t>
            </a:r>
            <a:endParaRPr lang="ru-RU" sz="1600" dirty="0"/>
          </a:p>
          <a:p>
            <a:pPr lvl="1"/>
            <a:r>
              <a:rPr lang="ru-RU" dirty="0"/>
              <a:t>Материалы для родителей: Разъяснения о правах их детей; порядок обращения за помощью; советы по воспитанию и защите прав.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9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Документы по взаимодействию с органами защиты прав ребенка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План взаимодействия: Совместные мероприятия с органами опеки и попечительства или прокуратурой.</a:t>
            </a:r>
            <a:endParaRPr lang="ru-RU" sz="1600" dirty="0"/>
          </a:p>
          <a:p>
            <a:pPr lvl="1"/>
            <a:r>
              <a:rPr lang="ru-RU" dirty="0"/>
              <a:t>Протоколы встреч и совещаний: Документы о проведенных консультациях или совместных проверках.</a:t>
            </a:r>
            <a:endParaRPr lang="ru-RU" sz="1600" dirty="0"/>
          </a:p>
          <a:p>
            <a:pPr lvl="1"/>
            <a:r>
              <a:rPr lang="ru-RU" dirty="0"/>
              <a:t>Согласованные планы действий: Документы о совместных мероприятиях или реагировании на ситуации нарушения прав.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7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Образцы заявлений и обращений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/>
              <a:t>Формы заявлений о нарушениях прав ребенка: Стандартизированные бланки для подачи жалоб или предложений от детей или родителей.</a:t>
            </a:r>
            <a:endParaRPr lang="ru-RU" sz="1600" dirty="0"/>
          </a:p>
          <a:p>
            <a:pPr lvl="1"/>
            <a:r>
              <a:rPr lang="ru-RU" dirty="0"/>
              <a:t>Образцы писем-ответов: Шаблоны ответных писем или уведомлений для информирования заявителей о ходе рассмотрения обращения.</a:t>
            </a:r>
            <a:endParaRPr lang="ru-RU" sz="1600" dirty="0"/>
          </a:p>
          <a:p>
            <a:pPr lvl="1"/>
            <a:r>
              <a:rPr lang="ru-RU" dirty="0"/>
              <a:t>Инструкции по заполнению документов: Помощь детям и родителям в правильном оформлении обращений.</a:t>
            </a:r>
            <a:endParaRPr lang="ru-RU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Общие рекомендации по ведению документации:</a:t>
            </a:r>
            <a:endParaRPr lang="ru-RU" dirty="0"/>
          </a:p>
          <a:p>
            <a:pPr lvl="0"/>
            <a:r>
              <a:rPr lang="ru-RU" dirty="0"/>
              <a:t>Все документы должны быть актуальными, своевременно обновляться.</a:t>
            </a:r>
          </a:p>
          <a:p>
            <a:pPr lvl="0"/>
            <a:r>
              <a:rPr lang="ru-RU" dirty="0"/>
              <a:t>Обеспечивать конфиденциальность информации (особенно личных данных детей).</a:t>
            </a:r>
          </a:p>
          <a:p>
            <a:pPr lvl="0"/>
            <a:r>
              <a:rPr lang="ru-RU" dirty="0"/>
              <a:t>Хранить документы в защищенном месте с ограниченным доступом.</a:t>
            </a:r>
          </a:p>
          <a:p>
            <a:pPr lvl="0"/>
            <a:r>
              <a:rPr lang="ru-RU" dirty="0"/>
              <a:t>Обеспечивать систематическую архивацию документов.</a:t>
            </a:r>
          </a:p>
          <a:p>
            <a:pPr lvl="0"/>
            <a:r>
              <a:rPr lang="ru-RU" dirty="0"/>
              <a:t>Использовать унифицированные формы документов согласно внутренним стандартам организации.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Процедура рассмотрения Уполномоченным обращений.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Уполномоченный рассматривает обращения (жалобы) участников образовательного процесса (обучающихся, учителей, законных представителей), касающиеся нарушения их прав и свобод, связанных с осуществлением образовательного процесса.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Жалоба в письменной или устной форме подается Уполномоченному в срок не позднее 12 месяцев со дня нарушения прав и свобод заявителя или с того дня, когда заявителю стало известно об их нарушении.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b="1" i="1" u="sng" dirty="0"/>
              <a:t>Уполномоченный, получив жалобу: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- в срок не позднее 10 рабочих дней со дня получения жалобы принимает ее к рассмотрению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- указывает на другие меры, которые могут быть предприняты для защиты прав заявителя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- обращается к администрации образовательного учреждения с ходатайством о проведении проверки по фактам выявленных нарушений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- обращается за разъяснениями к Уполномоченному по правам человека в Московской области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- передает обращение (жалобу) органу или должностному лицу, компетентному разрешить ее по существу, если на то есть согласие заявителя;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pPr marL="0" indent="0" algn="just">
              <a:buNone/>
            </a:pPr>
            <a:r>
              <a:rPr lang="ru-RU" dirty="0"/>
              <a:t>Уполномоченный должен отказаться от принятия жалобы, не относящейся к его компетенции, аргументируя отказ.</a:t>
            </a:r>
            <a:endParaRPr lang="ru-RU" dirty="0" smtClean="0">
              <a:effectLst/>
            </a:endParaRPr>
          </a:p>
          <a:p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r>
              <a:rPr lang="ru-RU" dirty="0"/>
              <a:t> </a:t>
            </a:r>
            <a:endParaRPr lang="ru-RU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1.2. Деятельность уполномоченного по правам ребенка (далее – Уполномоченный) в МОБУ СОШ № 26 (далее ‒ общеобразовательное учреждение) осуществляется в целях содействия обеспечению гарантий государственной защиты прав, свобод и законных интересов ребенка, признания и соблюдения этих прав, свобод и законных интересов органами государственной власти, органами местного самоуправления, их должностными лицами, общеобразовательным учреждением, обучающимися, их родителями (законными представителями), педагогическими работниками общеобразовательного учреждения (участниками образовательного процесса), а также в целях формирования правового пространства в общеобразовательном учреждении, формирования правовой культуры участников образовательного процесса, особенно формирования правосознания и правовой грамотности детей, содействия детям и семьям, находящимся в трудной жизненной ситуации, в получении необходимой правовой помощи, и охраны прав детей.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Content Placeholder 17" descr="Снимок экрана 2025-09-06 в 13.33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525915" y="-262787"/>
            <a:ext cx="9212715" cy="6858000"/>
          </a:xfrm>
        </p:spPr>
      </p:pic>
    </p:spTree>
    <p:extLst>
      <p:ext uri="{BB962C8B-B14F-4D97-AF65-F5344CB8AC3E}">
        <p14:creationId xmlns:p14="http://schemas.microsoft.com/office/powerpoint/2010/main" val="62450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1.3. В своей деятельности Уполномоченный руководствуется Конституцией Российской Федерации, Конвенцией ООН о правах ребенка, общепризнанными принципами и нормами международного права, защищающими права и интересы ребенка, Федеральным законом от 24.07.1998 № 124-ФЗ «Об основных гарантиях прав ребенка в Российской Федерации», Федеральным законом от 29.12.2012 № 273-ФЗ «Об образовании в Российской Федерации» и иными нормативными правовыми актами Российской Федерации, нормативными правовыми актами Ростовской области, муниципальными правовыми актами в сфере защиты прав детей, Уставом общеобразовательного учреждения и настоящим Положением.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/>
              <a:t>2. Выборы Уполномоченного</a:t>
            </a:r>
            <a:endParaRPr lang="ru-RU" b="1" dirty="0"/>
          </a:p>
          <a:p>
            <a:r>
              <a:rPr lang="ru-RU" dirty="0"/>
              <a:t>2.1. Порядок и процедура выборов Уполномоченного (далее ‒ выборы) определяются настоящим Положением. </a:t>
            </a:r>
          </a:p>
          <a:p>
            <a:r>
              <a:rPr lang="ru-RU" dirty="0"/>
              <a:t>2.2. Уполномоченным может быть избран педагогический работник (учитель, социальный педагог, психолог) общеобразовательного учреждения, с которым у него оформлены трудовые отношения. Работник, занимающий в общеобразовательном учреждении административную должность, не может быть избран Уполномоченным.</a:t>
            </a:r>
          </a:p>
          <a:p>
            <a:r>
              <a:rPr lang="ru-RU" dirty="0"/>
              <a:t>2.3. Уполномоченный избирается обучающимися общеобразовательного учреждения и является их доверенным лицом.</a:t>
            </a:r>
          </a:p>
          <a:p>
            <a:r>
              <a:rPr lang="ru-RU" dirty="0"/>
              <a:t>2.4. Выборы проводятся 1 раз в 4 года в единый день выборов Уполномоченных на территории Ростовской области ‒ 20 ноября.</a:t>
            </a:r>
          </a:p>
          <a:p>
            <a:r>
              <a:rPr lang="ru-RU" dirty="0"/>
              <a:t>2.5. Уполномоченный избирается большинством (не менее 2/3) голосов от общего числа обучающихся общеобразовательного учреждения на момент проведения выборов прямым тайным голосованием. </a:t>
            </a:r>
          </a:p>
          <a:p>
            <a:r>
              <a:rPr lang="ru-RU" dirty="0"/>
              <a:t>2.6. Кандидаты на должность Уполномоченного могут быть предложены обучающимися либо осуществить самовыдвижение.</a:t>
            </a:r>
          </a:p>
          <a:p>
            <a:r>
              <a:rPr lang="ru-RU" dirty="0"/>
              <a:t>2.7. Для организации и проведения выборов в общеобразовательном учреждении создается избирательная комиссия в составе председателя комиссии и ее членов. Численный состав избирательной комиссии не может быть менее 5 членов, из них не менее 3 представителей коллектива обучающихся. Состав избирательной комиссии утверждается приказом руководителя общеобразовательного учреждения.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2.8. Подготовка и проведение выборов Уполномоченного осуществляются открыто и гласно. Администрация общеобразовательного учреждения создает необходимые условия и обеспечивает проведение выборов.</a:t>
            </a:r>
          </a:p>
          <a:p>
            <a:r>
              <a:rPr lang="ru-RU" dirty="0" smtClean="0"/>
              <a:t>2.9. В специально отведенном месте общеобразовательного учреждения помещаются информационные материалы о выборах не позднее 7 дней до дня выборов.</a:t>
            </a:r>
          </a:p>
          <a:p>
            <a:r>
              <a:rPr lang="ru-RU" dirty="0" smtClean="0"/>
              <a:t>2.10. Всем кандидатам на выдвижение в качестве Уполномоченного предоставляются равные права на ведение предвыборной агитации.</a:t>
            </a:r>
          </a:p>
          <a:p>
            <a:r>
              <a:rPr lang="ru-RU" dirty="0" smtClean="0"/>
              <a:t>2.11. Предвыборная агитация проводится в период времени с 1 сентября учебного года выборов вплоть до дня выборов в различных формах:</a:t>
            </a:r>
          </a:p>
          <a:p>
            <a:r>
              <a:rPr lang="ru-RU" dirty="0" smtClean="0"/>
              <a:t>- собрания и встречи с обучающимися и их родителями;</a:t>
            </a:r>
          </a:p>
          <a:p>
            <a:r>
              <a:rPr lang="ru-RU" dirty="0" smtClean="0"/>
              <a:t>- публичные дебаты и дискуссии между кандидатами в Уполномоченные;</a:t>
            </a:r>
          </a:p>
          <a:p>
            <a:r>
              <a:rPr lang="ru-RU" dirty="0" smtClean="0"/>
              <a:t>- выступления в печатных органах и других информационных средствах общеобразовательного учреждения.</a:t>
            </a:r>
          </a:p>
          <a:p>
            <a:r>
              <a:rPr lang="ru-RU" dirty="0" smtClean="0"/>
              <a:t>2.12. В день выборов предвыборная агитация не проводится.</a:t>
            </a:r>
          </a:p>
          <a:p>
            <a:r>
              <a:rPr lang="ru-RU" dirty="0" smtClean="0"/>
              <a:t>2.13. Обучающиеся общеобразовательного учреждения имеют право вести агитацию «за» или «против» любого кандидата.</a:t>
            </a:r>
          </a:p>
          <a:p>
            <a:r>
              <a:rPr lang="ru-RU" dirty="0" smtClean="0"/>
              <a:t>2.14. Кандидат вправе самостоятельно определять форму и характер предвыборной агитации.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9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2.15. Агитационные материалы должны содержать информацию о лицах, ответственных за их выпуск, и размещаться в местах, установленных администрацией общеобразовательного учреждения.</a:t>
            </a:r>
          </a:p>
          <a:p>
            <a:r>
              <a:rPr lang="ru-RU" dirty="0"/>
              <a:t>2.16. Запрещается агитация, злоупотребляющая свободой слова и оскорбляющая или унижающая кандидата.</a:t>
            </a:r>
          </a:p>
          <a:p>
            <a:r>
              <a:rPr lang="ru-RU" dirty="0"/>
              <a:t>2.17. Каждому обучающемуся, участвующему в голосовании (далее ‒ избиратель), выдается избирательный бюллетень с обязательной отметкой в протоколе выдачи бюллетеней и во время выборов обеспечивается право на прямое, тайное, равное и свободное голосование.</a:t>
            </a:r>
          </a:p>
          <a:p>
            <a:r>
              <a:rPr lang="ru-RU" dirty="0"/>
              <a:t>2.18. Голосование проводится в день выборов по группам в соответствии с графиком голосования.</a:t>
            </a:r>
          </a:p>
          <a:p>
            <a:r>
              <a:rPr lang="ru-RU" dirty="0"/>
              <a:t>2.19. Заполненные бюллетени опускаются избирателями в опечатанные ящики для голосования.</a:t>
            </a:r>
          </a:p>
          <a:p>
            <a:r>
              <a:rPr lang="ru-RU" dirty="0"/>
              <a:t>2.20. Бюллетень признается недействительным, если в нем отмечено более одной фамилии или в нем не отмечено ни одной фамилии.</a:t>
            </a:r>
          </a:p>
          <a:p>
            <a:r>
              <a:rPr lang="ru-RU" dirty="0"/>
              <a:t>2.21. Подсчет голосов избирателей осуществляется открыто и гласно членами избирательной комиссии по находящимся в ящиках для голосования избирательным бюллетеням.</a:t>
            </a:r>
          </a:p>
          <a:p>
            <a:r>
              <a:rPr lang="ru-RU" dirty="0"/>
              <a:t>2.22. При подсчете голосов, составлении протоколов о результатах выборов, определении результатов выборов вправе присутствовать наблюдатели.</a:t>
            </a:r>
          </a:p>
          <a:p>
            <a:r>
              <a:rPr lang="ru-RU" dirty="0"/>
              <a:t>2.23. Результаты выборов оформляются протоколом, который подписывается членами избирательной комиссии.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5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Протокол выборов Уполномоченного (далее ‒ протокол) должен содержать:</a:t>
            </a:r>
          </a:p>
          <a:p>
            <a:r>
              <a:rPr lang="ru-RU" dirty="0"/>
              <a:t>- сведения о количестве проголосовавших обучающихся и распределении их голосов между кандидатами на должность Уполномоченного;</a:t>
            </a:r>
          </a:p>
          <a:p>
            <a:r>
              <a:rPr lang="ru-RU" dirty="0"/>
              <a:t>- число, месяц и год рождения кандидата, победившего на выборах Уполномоченного, его фамилию, имя и отчество (указанные полностью), место жительства Уполномоченного, занимаемую должность в общеобразовательном учреждении, стаж работы в этой должности и общий стаж работы в данном общеобразовательном учреждении.</a:t>
            </a:r>
          </a:p>
          <a:p>
            <a:r>
              <a:rPr lang="ru-RU" dirty="0"/>
              <a:t>Протокол составляется в трех экземплярах (один экземпляр хранится в общеобразовательном учреждении, второй экземпляр вместе с заверенной копией приказа руководителя общеобразовательного учреждения об утверждении результатов выборов направляется в Управление образования г. Таганрога, третий экземпляр вместе с заверенной копией приказа руководителя об утверждении результатов выборов передается победившему кандидату).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0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2.24. Результаты выборов Уполномоченного (если выборы проведены с соблюдением установленного порядка) утверждаются приказом руководителя общеобразовательного учреждения, который издается не позднее дня, следующего за днем выборов.</a:t>
            </a:r>
          </a:p>
          <a:p>
            <a:r>
              <a:rPr lang="ru-RU" dirty="0"/>
              <a:t>2.25. Для внесения сведений об Уполномоченном в реестр руководитель общеобразовательного учреждения направляет в Управление образования г. Таганрога заверенную копию приказа об утверждении результатов выборов и экземпляр протокола в течение трех календарных дней после выборов.</a:t>
            </a:r>
          </a:p>
          <a:p>
            <a:r>
              <a:rPr lang="ru-RU" dirty="0"/>
              <a:t>В течение 7 календарных дней после получения заверенной копии приказа об утверждении результатов выборов Управление образования г. Таганрога на основании поступивших к ним протоколов и приказов вносит сведения об Уполномоченном в реестр.</a:t>
            </a:r>
          </a:p>
          <a:p>
            <a:r>
              <a:rPr lang="ru-RU" dirty="0"/>
              <a:t>2.26. Подтверждением статуса Уполномоченного является наличие действующей записи о нем в реестре.</a:t>
            </a:r>
          </a:p>
          <a:p>
            <a:r>
              <a:rPr lang="ru-RU" dirty="0"/>
              <a:t>2.27. Уполномоченный досрочно освобождается от своих обязанностей в случае подачи заявления о сложении полномочий, увольнения из общеобразовательного учреждения, ненадлежащего исполнения своих обязанностей (в случае письменного обращения по этому поводу обучающихся, составляющих не менее 1/3 от общего количества обучающихся на момент обращения). Досрочное освобождение Уполномоченного от своих обязанностей по этим основаниям и внесение об этом записи в реестр осуществляется на основании приказа руководителя общеобразовательного учреждения.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2645</Words>
  <Application>Microsoft Macintosh PowerPoint</Application>
  <PresentationFormat>On-screen Show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документационное обеспечение деятельности уполномоченного по правам ребенка в образовательной организации</vt:lpstr>
      <vt:lpstr>Положение об уполномоченном по правам ребенка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Компетенция Уполномоченного </vt:lpstr>
      <vt:lpstr>PowerPoint Presentation</vt:lpstr>
      <vt:lpstr>PowerPoint Presentation</vt:lpstr>
      <vt:lpstr>PowerPoint Presentation</vt:lpstr>
      <vt:lpstr>PowerPoint Presentation</vt:lpstr>
      <vt:lpstr>План работы уполномоченного </vt:lpstr>
      <vt:lpstr>PowerPoint Presentation</vt:lpstr>
      <vt:lpstr>  План проведения лекций уполномоченного по правовому просвещению участников образовательного процесса MOY Детский сад N.• 370 на 2025г. </vt:lpstr>
      <vt:lpstr>ПЛАН РАБОТЫ Уполномоченного по правам ребенка на 2024 – 2025 учебный год   </vt:lpstr>
      <vt:lpstr>Основные мероприятия  </vt:lpstr>
      <vt:lpstr>PowerPoint Presentation</vt:lpstr>
      <vt:lpstr>Журналы учета обращений и мероприятий </vt:lpstr>
      <vt:lpstr>Документы по профилактике нарушений прав ребенка </vt:lpstr>
      <vt:lpstr>Отчеты о деятельности </vt:lpstr>
      <vt:lpstr>Информационные материалы </vt:lpstr>
      <vt:lpstr>Документы по взаимодействию с органами защиты прав ребенка </vt:lpstr>
      <vt:lpstr>Образцы заявлений и обращений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документационное обеспечение деятельности уполномоченного по правам ребенка в образовательной организации</dc:title>
  <dc:creator>Ivanov Dmitriy</dc:creator>
  <cp:lastModifiedBy>Ivanov Dmitriy</cp:lastModifiedBy>
  <cp:revision>12</cp:revision>
  <dcterms:created xsi:type="dcterms:W3CDTF">2025-08-31T16:03:23Z</dcterms:created>
  <dcterms:modified xsi:type="dcterms:W3CDTF">2025-09-08T10:56:14Z</dcterms:modified>
</cp:coreProperties>
</file>