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5"/>
  </p:notesMasterIdLst>
  <p:sldIdLst>
    <p:sldId id="256" r:id="rId2"/>
    <p:sldId id="257" r:id="rId3"/>
    <p:sldId id="258" r:id="rId4"/>
    <p:sldId id="268" r:id="rId5"/>
    <p:sldId id="299" r:id="rId6"/>
    <p:sldId id="315" r:id="rId7"/>
    <p:sldId id="314" r:id="rId8"/>
    <p:sldId id="316" r:id="rId9"/>
    <p:sldId id="261" r:id="rId10"/>
    <p:sldId id="264" r:id="rId11"/>
    <p:sldId id="265" r:id="rId12"/>
    <p:sldId id="263" r:id="rId13"/>
    <p:sldId id="310" r:id="rId14"/>
    <p:sldId id="309" r:id="rId15"/>
    <p:sldId id="262" r:id="rId16"/>
    <p:sldId id="266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2" r:id="rId29"/>
    <p:sldId id="311" r:id="rId30"/>
    <p:sldId id="283" r:id="rId31"/>
    <p:sldId id="308" r:id="rId32"/>
    <p:sldId id="284" r:id="rId33"/>
    <p:sldId id="285" r:id="rId34"/>
    <p:sldId id="286" r:id="rId35"/>
    <p:sldId id="287" r:id="rId36"/>
    <p:sldId id="288" r:id="rId37"/>
    <p:sldId id="260" r:id="rId38"/>
    <p:sldId id="289" r:id="rId39"/>
    <p:sldId id="280" r:id="rId40"/>
    <p:sldId id="281" r:id="rId41"/>
    <p:sldId id="313" r:id="rId42"/>
    <p:sldId id="290" r:id="rId43"/>
    <p:sldId id="291" r:id="rId44"/>
    <p:sldId id="293" r:id="rId45"/>
    <p:sldId id="294" r:id="rId46"/>
    <p:sldId id="295" r:id="rId47"/>
    <p:sldId id="296" r:id="rId48"/>
    <p:sldId id="312" r:id="rId49"/>
    <p:sldId id="297" r:id="rId50"/>
    <p:sldId id="298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21" r:id="rId59"/>
    <p:sldId id="307" r:id="rId60"/>
    <p:sldId id="320" r:id="rId61"/>
    <p:sldId id="317" r:id="rId62"/>
    <p:sldId id="318" r:id="rId63"/>
    <p:sldId id="319" r:id="rId6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04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EE9D1-6972-D744-8604-8AF8A198D84D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77671-3BD0-5946-A4C6-B23C496DD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7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77671-3BD0-5946-A4C6-B23C496DDA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52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77671-3BD0-5946-A4C6-B23C496DDA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50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77671-3BD0-5946-A4C6-B23C496DDAD4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62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8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7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7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3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2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5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0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8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F7706-D623-8F4B-82C2-C4556E13DFC8}" type="datetimeFigureOut">
              <a:rPr lang="en-US" smtClean="0"/>
              <a:t>08.09.25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7C6DE-A032-624D-9441-AF916AE8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9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.pravo.gov.ru/Document/View/0001201904240001" TargetMode="External"/><Relationship Id="rId4" Type="http://schemas.openxmlformats.org/officeDocument/2006/relationships/hyperlink" Target="http://publication.pravo.gov.ru/Document/View/0001201212290001" TargetMode="External"/><Relationship Id="rId5" Type="http://schemas.openxmlformats.org/officeDocument/2006/relationships/hyperlink" Target="https://government.ru/media/files/7d7b0f0b8f7a4e8a9b0d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ti.gov.ru" TargetMode="Externa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нормативно-правовое обеспечение деятельности уполномоченного по правам ребенка в образовательной организации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28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Основные черты, составляющие единую концепцию института </a:t>
            </a:r>
            <a:r>
              <a:rPr lang="ru-RU" dirty="0" err="1"/>
              <a:t>омбудсмана</a:t>
            </a:r>
            <a:r>
              <a:rPr lang="ru-RU" dirty="0"/>
              <a:t>, верно подмечены Н.Ю. </a:t>
            </a:r>
            <a:r>
              <a:rPr lang="ru-RU" dirty="0" err="1"/>
              <a:t>Хаманевой</a:t>
            </a:r>
            <a:r>
              <a:rPr lang="ru-RU" dirty="0"/>
              <a:t>. Она выделяет следующие черты института </a:t>
            </a:r>
            <a:r>
              <a:rPr lang="ru-RU" dirty="0" err="1"/>
              <a:t>омбудсмана</a:t>
            </a:r>
            <a:r>
              <a:rPr lang="ru-RU" dirty="0"/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99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1. Институт </a:t>
            </a:r>
            <a:r>
              <a:rPr lang="ru-RU" dirty="0" err="1"/>
              <a:t>омбудсмана</a:t>
            </a:r>
            <a:r>
              <a:rPr lang="ru-RU" dirty="0"/>
              <a:t> представляет собой важное дополнение </a:t>
            </a:r>
            <a:r>
              <a:rPr lang="ru-RU" dirty="0" err="1"/>
              <a:t>правообеспечительного</a:t>
            </a:r>
            <a:r>
              <a:rPr lang="ru-RU" dirty="0"/>
              <a:t> механизма, действующего в государстве. Его введение является закономерным итогом демократизации общества.</a:t>
            </a:r>
          </a:p>
          <a:p>
            <a:pPr marL="0" indent="0">
              <a:buNone/>
            </a:pPr>
            <a:r>
              <a:rPr lang="ru-RU" dirty="0"/>
              <a:t>2. Главная задача деятельности </a:t>
            </a:r>
            <a:r>
              <a:rPr lang="ru-RU" dirty="0" err="1"/>
              <a:t>омбудсмана</a:t>
            </a:r>
            <a:r>
              <a:rPr lang="ru-RU" dirty="0"/>
              <a:t> - охрана прав граждан, что конкретизирует его позицию как элемента системы охраны правопорядка в широком </a:t>
            </a:r>
            <a:endParaRPr lang="en-US" dirty="0" smtClean="0"/>
          </a:p>
          <a:p>
            <a:pPr marL="0" indent="0">
              <a:buNone/>
            </a:pPr>
            <a:r>
              <a:rPr lang="ru-RU" dirty="0"/>
              <a:t>смысле, существующего наряду с парламентским, судебным, административным и иными формами контроля и надзора.</a:t>
            </a:r>
          </a:p>
          <a:p>
            <a:pPr marL="0" indent="0">
              <a:buNone/>
            </a:pPr>
            <a:r>
              <a:rPr lang="ru-RU" dirty="0"/>
              <a:t>3. Должность </a:t>
            </a:r>
            <a:r>
              <a:rPr lang="ru-RU" dirty="0" err="1"/>
              <a:t>омбудсмана</a:t>
            </a:r>
            <a:r>
              <a:rPr lang="ru-RU" dirty="0"/>
              <a:t> относится к высшим должностям государства.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947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6" y="397933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/>
              <a:t>4. Важнейшая черта института </a:t>
            </a:r>
            <a:r>
              <a:rPr lang="ru-RU" sz="1600" dirty="0" err="1"/>
              <a:t>омбудсмана</a:t>
            </a:r>
            <a:r>
              <a:rPr lang="ru-RU" sz="1600" dirty="0"/>
              <a:t> - его независимость. В большинстве стран он избирается парламентом, отчитываясь лишь перед ним. В основную функцию </a:t>
            </a:r>
            <a:r>
              <a:rPr lang="ru-RU" sz="1600" dirty="0" err="1"/>
              <a:t>омбудсмана</a:t>
            </a:r>
            <a:r>
              <a:rPr lang="ru-RU" sz="1600" dirty="0"/>
              <a:t> входит контроль за деятельностью исполнительных органов. Этот контроль является внешним и своего рода чрезвычайным. Он осуществляется по инициативе </a:t>
            </a:r>
            <a:r>
              <a:rPr lang="ru-RU" sz="1600" dirty="0" err="1"/>
              <a:t>омбудсмана</a:t>
            </a:r>
            <a:r>
              <a:rPr lang="ru-RU" sz="1600" dirty="0"/>
              <a:t> либо по жалобам граждан.</a:t>
            </a:r>
          </a:p>
          <a:p>
            <a:pPr marL="0" indent="0" algn="just">
              <a:buNone/>
            </a:pPr>
            <a:r>
              <a:rPr lang="ru-RU" sz="1600" dirty="0"/>
              <a:t>5. В ряде случаев </a:t>
            </a:r>
            <a:r>
              <a:rPr lang="ru-RU" sz="1600" dirty="0" err="1"/>
              <a:t>омбудсман</a:t>
            </a:r>
            <a:r>
              <a:rPr lang="ru-RU" sz="1600" dirty="0"/>
              <a:t> рассматривает дело не только с точки зрения соответствия закону решений и действий административных структур, но, что важно, особенно для государств, в которых этот контроль осуществляется в рамках системы административных судов, может рассматривать комплексно деятельность государственных органов и должностных лиц и выносить решение о человечности, справедливости и целесообразности их действий.</a:t>
            </a:r>
          </a:p>
          <a:p>
            <a:pPr marL="0" indent="0" algn="just">
              <a:buNone/>
            </a:pPr>
            <a:r>
              <a:rPr lang="ru-RU" sz="1600" dirty="0"/>
              <a:t>6. Институт </a:t>
            </a:r>
            <a:r>
              <a:rPr lang="ru-RU" sz="1600" dirty="0" err="1"/>
              <a:t>омбудсмана</a:t>
            </a:r>
            <a:r>
              <a:rPr lang="ru-RU" sz="1600" dirty="0"/>
              <a:t> обладает редким качеством - с одной стороны, способностью модифицироваться исходя из различных социально-политических условий государства, а с другой - не изменять своим основным принципам и содержанию.</a:t>
            </a:r>
          </a:p>
          <a:p>
            <a:pPr marL="0" indent="0" algn="just">
              <a:buNone/>
            </a:pPr>
            <a:r>
              <a:rPr lang="ru-RU" sz="1600" dirty="0"/>
              <a:t>7. Контрольные мероприятия </a:t>
            </a:r>
            <a:r>
              <a:rPr lang="ru-RU" sz="1600" dirty="0" err="1"/>
              <a:t>омбудсмана</a:t>
            </a:r>
            <a:r>
              <a:rPr lang="ru-RU" sz="1600" dirty="0"/>
              <a:t> направлены, прежде всего, на реализацию прав граждан и исправление нарушений в функционировании государственной администрации. Он добивается этого, используя арсенал средств, специфичных только для него, методы убеждения, критику, гласность.</a:t>
            </a:r>
          </a:p>
          <a:p>
            <a:pPr marL="0" indent="0" algn="just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60751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8. В его распоряжении нет административных императивных полномочий. Существование этого института направлено на развитие и совершенствование нетрадиционных способов воздействия на административное поведение. Основным в этой форме контроля является ее простой и понятный для граждан способ деятельности, связанный с непосредственным доступом населения к </a:t>
            </a:r>
            <a:r>
              <a:rPr lang="ru-RU" dirty="0" err="1" smtClean="0"/>
              <a:t>омбудсману</a:t>
            </a:r>
            <a:r>
              <a:rPr lang="ru-RU" dirty="0" smtClean="0"/>
              <a:t> и подкрепленный принципом бесплатности производства.</a:t>
            </a:r>
          </a:p>
          <a:p>
            <a:pPr marL="0" indent="0" algn="just">
              <a:buNone/>
            </a:pPr>
            <a:r>
              <a:rPr lang="ru-RU" dirty="0" smtClean="0"/>
              <a:t>9. Гражданин видит в </a:t>
            </a:r>
            <a:r>
              <a:rPr lang="ru-RU" dirty="0" err="1" smtClean="0"/>
              <a:t>омбудсмане</a:t>
            </a:r>
            <a:r>
              <a:rPr lang="ru-RU" dirty="0" smtClean="0"/>
              <a:t> независимое должностное лицо, не связанное отношениями служебной или иной подчиненности с административными органами, нарушившими его права, обеспечивающее взаимосвязь гражданина с органами государства и стоящее на стороне интересов гражданина.</a:t>
            </a:r>
          </a:p>
          <a:p>
            <a:pPr marL="0" indent="0" algn="just">
              <a:buNone/>
            </a:pPr>
            <a:r>
              <a:rPr lang="ru-RU" dirty="0" smtClean="0"/>
              <a:t>Поэтому условно институт </a:t>
            </a:r>
            <a:r>
              <a:rPr lang="ru-RU" dirty="0" err="1" smtClean="0"/>
              <a:t>омбудсмана</a:t>
            </a:r>
            <a:r>
              <a:rPr lang="ru-RU" dirty="0" smtClean="0"/>
              <a:t> можно определить как «мостик, соединяющий берега государства и гражданского общества».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462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Следующая задача омбудсмена – выстраивать более плотное </a:t>
            </a:r>
            <a:r>
              <a:rPr lang="ru-RU" dirty="0" smtClean="0"/>
              <a:t>взаимодействие </a:t>
            </a:r>
            <a:r>
              <a:rPr lang="ru-RU" dirty="0"/>
              <a:t>с силовыми структурами (МВД, прокуратура, ФСБ), иными </a:t>
            </a:r>
            <a:r>
              <a:rPr lang="ru-RU" dirty="0" smtClean="0"/>
              <a:t>государственными </a:t>
            </a:r>
            <a:r>
              <a:rPr lang="ru-RU" dirty="0"/>
              <a:t>органами и органами </a:t>
            </a:r>
            <a:r>
              <a:rPr lang="ru-RU" dirty="0" smtClean="0"/>
              <a:t>государственной̆ </a:t>
            </a:r>
            <a:r>
              <a:rPr lang="ru-RU" dirty="0"/>
              <a:t>власти, институтами гражданского общества.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ru-RU" dirty="0" smtClean="0"/>
              <a:t>Важно </a:t>
            </a:r>
            <a:r>
              <a:rPr lang="ru-RU" dirty="0"/>
              <a:t>сказать, что </a:t>
            </a:r>
            <a:r>
              <a:rPr lang="ru-RU" dirty="0" err="1"/>
              <a:t>Уполномоченныи</a:t>
            </a:r>
            <a:r>
              <a:rPr lang="ru-RU" dirty="0"/>
              <a:t>̆ ни в коем случае не должен </a:t>
            </a:r>
            <a:r>
              <a:rPr lang="ru-RU" dirty="0" smtClean="0"/>
              <a:t>подменять </a:t>
            </a:r>
            <a:r>
              <a:rPr lang="ru-RU" dirty="0"/>
              <a:t>их деятельность, </a:t>
            </a:r>
            <a:r>
              <a:rPr lang="ru-RU" dirty="0" smtClean="0"/>
              <a:t>основной̆ </a:t>
            </a:r>
            <a:r>
              <a:rPr lang="ru-RU" dirty="0"/>
              <a:t>акцент должен быть сделан на сотрудничестве посредством консультаций и широком обсуждении совместных </a:t>
            </a:r>
            <a:r>
              <a:rPr lang="ru-RU" dirty="0" err="1"/>
              <a:t>действии</a:t>
            </a:r>
            <a:r>
              <a:rPr lang="ru-RU" dirty="0"/>
              <a:t>̆.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035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7334"/>
            <a:ext cx="8229600" cy="618066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000" dirty="0"/>
              <a:t> 1. </a:t>
            </a:r>
            <a:r>
              <a:rPr lang="ru-RU" sz="4000" dirty="0" err="1"/>
              <a:t>Правообеспечительный</a:t>
            </a:r>
            <a:r>
              <a:rPr lang="ru-RU" sz="4000" dirty="0"/>
              <a:t> механизм государства дополняет действующий в системе законодательной власти институт омбудсмена.</a:t>
            </a:r>
          </a:p>
          <a:p>
            <a:pPr marL="0" indent="0">
              <a:buNone/>
            </a:pPr>
            <a:r>
              <a:rPr lang="ru-RU" sz="4000" dirty="0"/>
              <a:t> 2. Деятельность омбудсмена, как высшего должностного лица, с учетом целей и задач охватывает охрану и защиту прав и свобод граждан, что отражает позицию законодателя об отнесении этого института к элементам системы охраны правопорядка.</a:t>
            </a:r>
          </a:p>
          <a:p>
            <a:pPr marL="0" indent="0">
              <a:buNone/>
            </a:pPr>
            <a:r>
              <a:rPr lang="ru-RU" sz="4000" dirty="0"/>
              <a:t>3. Главная цель омбудсмена обеспечение гарантий государственной защиты прав и свобод граждан, их соблюдения и уважения государственными органами, органами местного самоуправления и должностными лицами. </a:t>
            </a:r>
          </a:p>
          <a:p>
            <a:pPr marL="0" indent="0">
              <a:buNone/>
            </a:pPr>
            <a:r>
              <a:rPr lang="ru-RU" sz="4000" dirty="0"/>
              <a:t>4. Важнейшее качество его независимость и не подотчетность, в то же время это контролирующих орган.</a:t>
            </a:r>
          </a:p>
          <a:p>
            <a:pPr marL="0" indent="0">
              <a:buNone/>
            </a:pPr>
            <a:r>
              <a:rPr lang="ru-RU" sz="4000" dirty="0"/>
              <a:t>5. Он вправе рассматривать проблемы административной власти как комплексно, так и индивидуально, с учетом действующей судебной системы, требовать устранения нарушений, в ходе проверки выносить решение о призвании к человечности, справедливости и целесообразности действий органов их нарушающих.</a:t>
            </a:r>
          </a:p>
          <a:p>
            <a:pPr marL="0" indent="0">
              <a:buNone/>
            </a:pPr>
            <a:r>
              <a:rPr lang="ru-RU" sz="4000" dirty="0"/>
              <a:t>6. Основное свойство омбудсмена, способность модифицироваться с учетом социально-политических условий государства, и не изменять своим основным принципам и содержанию.</a:t>
            </a:r>
          </a:p>
          <a:p>
            <a:pPr marL="0" indent="0">
              <a:buNone/>
            </a:pPr>
            <a:r>
              <a:rPr lang="ru-RU" sz="4000" dirty="0"/>
              <a:t>7. Проведение проверок и иные контролирующие мероприятия направлены на исправление нарушений в функционировании государственной административной власти, с учетом применения методов  убеждения, критики, гласности.</a:t>
            </a:r>
          </a:p>
          <a:p>
            <a:pPr marL="0" indent="0">
              <a:buNone/>
            </a:pPr>
            <a:r>
              <a:rPr lang="ru-RU" sz="4000" dirty="0"/>
              <a:t>8. Омбудсмен не имеет императивных полномочий, работает на благо людей бесплатно, в том числе освобожден от оплаты каких-либо расходов, которыми могут облагаться иные юридические лица.</a:t>
            </a:r>
          </a:p>
          <a:p>
            <a:pPr marL="0" indent="0">
              <a:buNone/>
            </a:pPr>
            <a:r>
              <a:rPr lang="ru-RU" sz="4000" dirty="0"/>
              <a:t>9. Омбудсмен действует на национальном, региональном и местном уровнях, имеет целый арсенал помощников, то есть должности могут вводиться должности омбудсменов в субъектах и на муниципальном уровне.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16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7228"/>
            <a:ext cx="8229600" cy="11430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892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соответствии со ст. 5 Федерального закона от 27.12.2018 </a:t>
            </a:r>
            <a:r>
              <a:rPr lang="ru-RU" dirty="0" err="1"/>
              <a:t>No</a:t>
            </a:r>
            <a:r>
              <a:rPr lang="ru-RU" dirty="0"/>
              <a:t> </a:t>
            </a:r>
            <a:r>
              <a:rPr lang="ru-RU" dirty="0" smtClean="0"/>
              <a:t>501, </a:t>
            </a:r>
            <a:r>
              <a:rPr lang="ru-RU" dirty="0"/>
              <a:t>задачами Уполномоченного являются: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Компетенция Уполномоченного при Президенте Российской̆ Федерации по правам ребенка </a:t>
            </a:r>
            <a:br>
              <a:rPr lang="ru-RU" dirty="0" smtClean="0"/>
            </a:b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77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2900" dirty="0">
                <a:latin typeface="Times New Roman"/>
                <a:cs typeface="Times New Roman"/>
              </a:rPr>
              <a:t>- обеспечение защиты прав и законных интересов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̆, являющихся гражданами РФ, на территории РФ и на территориях иностранных государств,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̆, являющихся иностранными гражданами или лицами без гражданства, на территории РФ в соответствии с законодательством РФ и международными договорами РФ; </a:t>
            </a:r>
            <a:endParaRPr lang="ru-RU" sz="29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2900" dirty="0">
                <a:latin typeface="Times New Roman"/>
                <a:cs typeface="Times New Roman"/>
              </a:rPr>
              <a:t>- </a:t>
            </a:r>
            <a:r>
              <a:rPr lang="ru-RU" sz="2900" dirty="0" err="1">
                <a:latin typeface="Times New Roman"/>
                <a:cs typeface="Times New Roman"/>
              </a:rPr>
              <a:t>содействие</a:t>
            </a:r>
            <a:r>
              <a:rPr lang="ru-RU" sz="2900" dirty="0">
                <a:latin typeface="Times New Roman"/>
                <a:cs typeface="Times New Roman"/>
              </a:rPr>
              <a:t> формированию и эффективному функционированию </a:t>
            </a:r>
            <a:r>
              <a:rPr lang="ru-RU" sz="2900" dirty="0" err="1">
                <a:latin typeface="Times New Roman"/>
                <a:cs typeface="Times New Roman"/>
              </a:rPr>
              <a:t>государственнои</a:t>
            </a:r>
            <a:r>
              <a:rPr lang="ru-RU" sz="2900" dirty="0">
                <a:latin typeface="Times New Roman"/>
                <a:cs typeface="Times New Roman"/>
              </a:rPr>
              <a:t>̆ системы обеспечения реализации, соблюдения и защиты прав и законных интересов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 государственными органами, органами местного самоуправления и должностными лицами; </a:t>
            </a:r>
            <a:endParaRPr lang="ru-RU" sz="29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2900" dirty="0">
                <a:latin typeface="Times New Roman"/>
                <a:cs typeface="Times New Roman"/>
              </a:rPr>
              <a:t>- мониторинг и анализ эффективности функционирования механизмов реализации, соблюдения и защиты прав и законных интересов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 федеральными органами </a:t>
            </a:r>
            <a:r>
              <a:rPr lang="ru-RU" sz="2900" dirty="0" err="1">
                <a:latin typeface="Times New Roman"/>
                <a:cs typeface="Times New Roman"/>
              </a:rPr>
              <a:t>исполнительнои</a:t>
            </a:r>
            <a:r>
              <a:rPr lang="ru-RU" sz="2900" dirty="0">
                <a:latin typeface="Times New Roman"/>
                <a:cs typeface="Times New Roman"/>
              </a:rPr>
              <a:t>̆ власти, органами </a:t>
            </a:r>
            <a:r>
              <a:rPr lang="ru-RU" sz="2900" dirty="0" err="1">
                <a:latin typeface="Times New Roman"/>
                <a:cs typeface="Times New Roman"/>
              </a:rPr>
              <a:t>государственнои</a:t>
            </a:r>
            <a:r>
              <a:rPr lang="ru-RU" sz="2900" dirty="0">
                <a:latin typeface="Times New Roman"/>
                <a:cs typeface="Times New Roman"/>
              </a:rPr>
              <a:t>̆ власти субъектов РФ, органами местного самоуправления, образовательными и медицинскими организациями, организациями, оказывающими социальные и иные услуги детям и семьям, имеющим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̆, и должностными лицами; </a:t>
            </a:r>
            <a:endParaRPr lang="ru-RU" sz="29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2900" dirty="0">
                <a:latin typeface="Times New Roman"/>
                <a:cs typeface="Times New Roman"/>
              </a:rPr>
              <a:t>- участие в формировании и реализации </a:t>
            </a:r>
            <a:r>
              <a:rPr lang="ru-RU" sz="2900" dirty="0" err="1">
                <a:latin typeface="Times New Roman"/>
                <a:cs typeface="Times New Roman"/>
              </a:rPr>
              <a:t>единои</a:t>
            </a:r>
            <a:r>
              <a:rPr lang="ru-RU" sz="2900" dirty="0">
                <a:latin typeface="Times New Roman"/>
                <a:cs typeface="Times New Roman"/>
              </a:rPr>
              <a:t>̆ </a:t>
            </a:r>
            <a:r>
              <a:rPr lang="ru-RU" sz="2900" dirty="0" err="1">
                <a:latin typeface="Times New Roman"/>
                <a:cs typeface="Times New Roman"/>
              </a:rPr>
              <a:t>государственнои</a:t>
            </a:r>
            <a:r>
              <a:rPr lang="ru-RU" sz="2900" dirty="0">
                <a:latin typeface="Times New Roman"/>
                <a:cs typeface="Times New Roman"/>
              </a:rPr>
              <a:t>̆ политики в области обеспечения и защиты прав и законных интересов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̆, в том числе участие в деятельности координационных органов, созданных в целях реализации </a:t>
            </a:r>
            <a:r>
              <a:rPr lang="ru-RU" sz="2900" dirty="0" err="1">
                <a:latin typeface="Times New Roman"/>
                <a:cs typeface="Times New Roman"/>
              </a:rPr>
              <a:t>указаннои</a:t>
            </a:r>
            <a:r>
              <a:rPr lang="ru-RU" sz="2900" dirty="0">
                <a:latin typeface="Times New Roman"/>
                <a:cs typeface="Times New Roman"/>
              </a:rPr>
              <a:t>̆ </a:t>
            </a:r>
            <a:r>
              <a:rPr lang="ru-RU" sz="2900" dirty="0" err="1">
                <a:latin typeface="Times New Roman"/>
                <a:cs typeface="Times New Roman"/>
              </a:rPr>
              <a:t>государственнои</a:t>
            </a:r>
            <a:r>
              <a:rPr lang="ru-RU" sz="2900" dirty="0">
                <a:latin typeface="Times New Roman"/>
                <a:cs typeface="Times New Roman"/>
              </a:rPr>
              <a:t>̆ политики, а также подготовка и направление Президенту РФ и в Правительство РФ соответствующих предложений; </a:t>
            </a:r>
            <a:endParaRPr lang="ru-RU" sz="29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2900" dirty="0">
                <a:latin typeface="Times New Roman"/>
                <a:cs typeface="Times New Roman"/>
              </a:rPr>
              <a:t>- предупреждение нарушения прав и законных интересов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̆, </a:t>
            </a:r>
            <a:r>
              <a:rPr lang="ru-RU" sz="2900" dirty="0" err="1">
                <a:latin typeface="Times New Roman"/>
                <a:cs typeface="Times New Roman"/>
              </a:rPr>
              <a:t>содействие</a:t>
            </a:r>
            <a:r>
              <a:rPr lang="ru-RU" sz="2900" dirty="0">
                <a:latin typeface="Times New Roman"/>
                <a:cs typeface="Times New Roman"/>
              </a:rPr>
              <a:t> восстановлению нарушенных прав и законных интересов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̆; </a:t>
            </a:r>
            <a:endParaRPr lang="ru-RU" sz="2900" dirty="0" smtClean="0">
              <a:latin typeface="Times New Roman"/>
              <a:cs typeface="Times New Roman"/>
            </a:endParaRPr>
          </a:p>
          <a:p>
            <a:pPr algn="just">
              <a:buFontTx/>
              <a:buChar char="-"/>
            </a:pPr>
            <a:r>
              <a:rPr lang="ru-RU" sz="2900" dirty="0" smtClean="0">
                <a:latin typeface="Times New Roman"/>
                <a:cs typeface="Times New Roman"/>
              </a:rPr>
              <a:t>участие </a:t>
            </a:r>
            <a:r>
              <a:rPr lang="ru-RU" sz="2900" dirty="0">
                <a:latin typeface="Times New Roman"/>
                <a:cs typeface="Times New Roman"/>
              </a:rPr>
              <a:t>в деятельности по профилактике безнадзорности и правонарушений несовершеннолетних; </a:t>
            </a:r>
            <a:endParaRPr lang="ru-RU" sz="29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2900" dirty="0">
                <a:latin typeface="Times New Roman"/>
                <a:cs typeface="Times New Roman"/>
              </a:rPr>
              <a:t>- </a:t>
            </a:r>
            <a:r>
              <a:rPr lang="ru-RU" sz="2900" dirty="0" err="1">
                <a:latin typeface="Times New Roman"/>
                <a:cs typeface="Times New Roman"/>
              </a:rPr>
              <a:t>содействие</a:t>
            </a:r>
            <a:r>
              <a:rPr lang="ru-RU" sz="2900" dirty="0">
                <a:latin typeface="Times New Roman"/>
                <a:cs typeface="Times New Roman"/>
              </a:rPr>
              <a:t> развитию международного сотрудничества в области защиты прав и законных интересов </a:t>
            </a:r>
            <a:r>
              <a:rPr lang="ru-RU" sz="2900" dirty="0" err="1">
                <a:latin typeface="Times New Roman"/>
                <a:cs typeface="Times New Roman"/>
              </a:rPr>
              <a:t>детеи</a:t>
            </a:r>
            <a:r>
              <a:rPr lang="ru-RU" sz="2900" dirty="0">
                <a:latin typeface="Times New Roman"/>
                <a:cs typeface="Times New Roman"/>
              </a:rPr>
              <a:t>̆. </a:t>
            </a:r>
            <a:endParaRPr lang="ru-RU" sz="29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313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54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В силу ч. 1 ст. 6 Федерального закона «Об уполномоченных по правам ребенка в РФ</a:t>
            </a:r>
            <a:r>
              <a:rPr lang="ru-RU" dirty="0" smtClean="0"/>
              <a:t>», Уполномоченный̆</a:t>
            </a:r>
            <a:r>
              <a:rPr lang="ru-RU" dirty="0"/>
              <a:t>, реализуя возложенные на него задачи: 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919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- направляет в государственные органы, имеющие право на обращение в </a:t>
            </a:r>
            <a:r>
              <a:rPr lang="ru-RU" dirty="0" err="1"/>
              <a:t>Конституционныи</a:t>
            </a:r>
            <a:r>
              <a:rPr lang="ru-RU" dirty="0"/>
              <a:t>̆ Суд РФ, мотивированные предложения в пределах </a:t>
            </a:r>
            <a:r>
              <a:rPr lang="ru-RU" dirty="0" err="1"/>
              <a:t>своеи</a:t>
            </a:r>
            <a:r>
              <a:rPr lang="ru-RU" dirty="0"/>
              <a:t>̆ компетенции об обращении в </a:t>
            </a:r>
            <a:r>
              <a:rPr lang="ru-RU" dirty="0" err="1"/>
              <a:t>Конституционныи</a:t>
            </a:r>
            <a:r>
              <a:rPr lang="ru-RU" dirty="0"/>
              <a:t>̆ Суд РФ с запросом о соответствии Конституции РФ федеральных законов, иных нормативных правовых актов РФ, иных нормативных правовых актов субъектов РФ;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- направляет членам Совета Федерации Федерального Собрания РФ, депутатам </a:t>
            </a:r>
            <a:r>
              <a:rPr lang="ru-RU" dirty="0" err="1"/>
              <a:t>Государственнои</a:t>
            </a:r>
            <a:r>
              <a:rPr lang="ru-RU" dirty="0"/>
              <a:t>̆ Думы Федерального Собрания РФ, в законодательные (представительные) органы </a:t>
            </a:r>
            <a:r>
              <a:rPr lang="ru-RU" dirty="0" err="1"/>
              <a:t>государственнои</a:t>
            </a:r>
            <a:r>
              <a:rPr lang="ru-RU" dirty="0"/>
              <a:t>̆ власти субъектов РФ, другим субъектам права </a:t>
            </a:r>
            <a:r>
              <a:rPr lang="ru-RU" dirty="0" err="1"/>
              <a:t>законодательнои</a:t>
            </a:r>
            <a:r>
              <a:rPr lang="ru-RU" dirty="0"/>
              <a:t>̆ инициативы мотивированные предложения о принятии законодательных актов, о внесении в законодательные акты изменений, направленных на обеспечение реализации и соблюдения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̆;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60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Развитие института Уполномоченного по правам человека в </a:t>
            </a:r>
            <a:r>
              <a:rPr lang="ru-RU" b="1" dirty="0" smtClean="0"/>
              <a:t>РФ</a:t>
            </a:r>
            <a:r>
              <a:rPr lang="ru-RU" b="1" dirty="0"/>
              <a:t>;</a:t>
            </a:r>
            <a:endParaRPr lang="en-US" b="1" dirty="0" smtClean="0"/>
          </a:p>
          <a:p>
            <a:r>
              <a:rPr lang="en-US" b="1" dirty="0"/>
              <a:t>Особенности </a:t>
            </a:r>
            <a:r>
              <a:rPr lang="en-US" b="1" dirty="0" err="1"/>
              <a:t>правового</a:t>
            </a:r>
            <a:r>
              <a:rPr lang="en-US" b="1" dirty="0"/>
              <a:t> </a:t>
            </a:r>
            <a:r>
              <a:rPr lang="en-US" b="1" dirty="0" err="1"/>
              <a:t>положения</a:t>
            </a:r>
            <a:r>
              <a:rPr lang="en-US" b="1" dirty="0"/>
              <a:t> </a:t>
            </a:r>
            <a:r>
              <a:rPr lang="en-US" b="1" dirty="0" err="1"/>
              <a:t>уполномоченного</a:t>
            </a:r>
            <a:r>
              <a:rPr lang="en-US" b="1" dirty="0"/>
              <a:t> </a:t>
            </a:r>
            <a:r>
              <a:rPr lang="en-US" b="1" dirty="0" err="1"/>
              <a:t>по</a:t>
            </a:r>
            <a:r>
              <a:rPr lang="en-US" b="1" dirty="0"/>
              <a:t> </a:t>
            </a:r>
            <a:r>
              <a:rPr lang="en-US" b="1" dirty="0" err="1"/>
              <a:t>правам</a:t>
            </a:r>
            <a:r>
              <a:rPr lang="en-US" b="1" dirty="0"/>
              <a:t> </a:t>
            </a:r>
            <a:r>
              <a:rPr lang="en-US" b="1" dirty="0" err="1"/>
              <a:t>ребенка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муниципальных</a:t>
            </a:r>
            <a:r>
              <a:rPr lang="en-US" b="1" dirty="0"/>
              <a:t> </a:t>
            </a:r>
            <a:r>
              <a:rPr lang="en-US" b="1" dirty="0" err="1" smtClean="0"/>
              <a:t>образованиях</a:t>
            </a:r>
            <a:r>
              <a:rPr lang="ru-RU" b="1" dirty="0" smtClean="0"/>
              <a:t>;</a:t>
            </a:r>
            <a:endParaRPr lang="en-US" b="1" dirty="0" smtClean="0"/>
          </a:p>
          <a:p>
            <a:r>
              <a:rPr lang="en-US" b="1" dirty="0"/>
              <a:t>Особенности </a:t>
            </a:r>
            <a:r>
              <a:rPr lang="en-US" b="1" dirty="0" err="1"/>
              <a:t>правового</a:t>
            </a:r>
            <a:r>
              <a:rPr lang="en-US" b="1" dirty="0"/>
              <a:t> </a:t>
            </a:r>
            <a:r>
              <a:rPr lang="en-US" b="1" dirty="0" err="1"/>
              <a:t>положения</a:t>
            </a:r>
            <a:r>
              <a:rPr lang="en-US" b="1" dirty="0"/>
              <a:t> </a:t>
            </a:r>
            <a:r>
              <a:rPr lang="en-US" b="1" dirty="0" err="1"/>
              <a:t>уполномоченного</a:t>
            </a:r>
            <a:r>
              <a:rPr lang="en-US" b="1" dirty="0"/>
              <a:t> </a:t>
            </a:r>
            <a:r>
              <a:rPr lang="en-US" b="1" dirty="0" err="1"/>
              <a:t>по</a:t>
            </a:r>
            <a:r>
              <a:rPr lang="en-US" b="1" dirty="0"/>
              <a:t> </a:t>
            </a:r>
            <a:r>
              <a:rPr lang="en-US" b="1" dirty="0" err="1"/>
              <a:t>правам</a:t>
            </a:r>
            <a:r>
              <a:rPr lang="en-US" b="1" dirty="0"/>
              <a:t> </a:t>
            </a:r>
            <a:r>
              <a:rPr lang="en-US" b="1" dirty="0" err="1"/>
              <a:t>ребенка</a:t>
            </a:r>
            <a:r>
              <a:rPr lang="en-US" b="1" dirty="0"/>
              <a:t> </a:t>
            </a:r>
            <a:r>
              <a:rPr lang="en-US" b="1" dirty="0" err="1"/>
              <a:t>в</a:t>
            </a:r>
            <a:r>
              <a:rPr lang="en-US" b="1" dirty="0"/>
              <a:t> </a:t>
            </a:r>
            <a:r>
              <a:rPr lang="en-US" b="1" dirty="0" err="1"/>
              <a:t>образовательных</a:t>
            </a:r>
            <a:r>
              <a:rPr lang="en-US" b="1" dirty="0"/>
              <a:t> </a:t>
            </a:r>
            <a:r>
              <a:rPr lang="en-US" b="1" dirty="0" err="1" smtClean="0"/>
              <a:t>организациях</a:t>
            </a:r>
            <a:r>
              <a:rPr lang="ru-RU" b="1" dirty="0" smtClean="0"/>
              <a:t>.</a:t>
            </a:r>
            <a:endParaRPr lang="ru-RU" dirty="0"/>
          </a:p>
          <a:p>
            <a:endParaRPr lang="ru-RU" dirty="0"/>
          </a:p>
          <a:p>
            <a:endParaRPr lang="ru-RU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615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- направляет руководителям федеральных органов </a:t>
            </a:r>
            <a:r>
              <a:rPr lang="ru-RU" dirty="0" smtClean="0"/>
              <a:t>исполнительной̆ </a:t>
            </a:r>
            <a:r>
              <a:rPr lang="ru-RU" dirty="0"/>
              <a:t>власти, органов </a:t>
            </a:r>
            <a:r>
              <a:rPr lang="ru-RU" dirty="0" smtClean="0"/>
              <a:t>государственной̆ </a:t>
            </a:r>
            <a:r>
              <a:rPr lang="ru-RU" dirty="0"/>
              <a:t>власти субъектов РФ, иных государственных органов, органов местного самоуправления мотивированные предложения о признании утратившими силу или приостановлении </a:t>
            </a:r>
            <a:r>
              <a:rPr lang="ru-RU" dirty="0" err="1"/>
              <a:t>действия</a:t>
            </a:r>
            <a:r>
              <a:rPr lang="ru-RU" dirty="0"/>
              <a:t> правовых актов и решений в случаях, если эти акты и решения нарушают права и законные интересы </a:t>
            </a:r>
            <a:r>
              <a:rPr lang="ru-RU" dirty="0" err="1"/>
              <a:t>детеи</a:t>
            </a:r>
            <a:r>
              <a:rPr lang="ru-RU" dirty="0"/>
              <a:t>̆, либо о внесении в эти акты и решения изменений,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направленных на обеспечение реализации и соблюдения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̆; </a:t>
            </a:r>
            <a:endParaRPr lang="ru-RU" dirty="0" smtClean="0"/>
          </a:p>
          <a:p>
            <a:r>
              <a:rPr lang="ru-RU" dirty="0"/>
              <a:t>- обращается в суд с административными исковыми заявлениями о признании незаконными решений, </a:t>
            </a:r>
            <a:r>
              <a:rPr lang="ru-RU" dirty="0" err="1"/>
              <a:t>действии</a:t>
            </a:r>
            <a:r>
              <a:rPr lang="ru-RU" dirty="0"/>
              <a:t>̆ (</a:t>
            </a:r>
            <a:r>
              <a:rPr lang="ru-RU" dirty="0" err="1"/>
              <a:t>бездействия</a:t>
            </a:r>
            <a:r>
              <a:rPr lang="ru-RU" dirty="0"/>
              <a:t>) органов </a:t>
            </a:r>
            <a:r>
              <a:rPr lang="ru-RU" dirty="0" err="1"/>
              <a:t>государственнои</a:t>
            </a:r>
            <a:r>
              <a:rPr lang="ru-RU" dirty="0"/>
              <a:t>̆ власти, органов местного самоуправления, иных органов, организаций, наделенных отдельными государственными или иными публичными полномочиями, должностных лиц, государственных или муниципальных служащих в защиту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̆, если полагает, что оспариваемые решения, </a:t>
            </a:r>
            <a:r>
              <a:rPr lang="ru-RU" dirty="0" err="1"/>
              <a:t>действия</a:t>
            </a:r>
            <a:r>
              <a:rPr lang="ru-RU" dirty="0"/>
              <a:t> (</a:t>
            </a:r>
            <a:r>
              <a:rPr lang="ru-RU" dirty="0" err="1"/>
              <a:t>бездействие</a:t>
            </a:r>
            <a:r>
              <a:rPr lang="ru-RU" dirty="0"/>
              <a:t>) не соответствуют нормативному правовому акту РФ, нарушают права и законные интересы </a:t>
            </a:r>
            <a:r>
              <a:rPr lang="ru-RU" dirty="0" err="1"/>
              <a:t>детеи</a:t>
            </a:r>
            <a:r>
              <a:rPr lang="ru-RU" dirty="0"/>
              <a:t>̆, создают препятствия к реализации их прав и законных интересов или на них незаконно возложены какие-либо обязанности;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16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- участвует по </a:t>
            </a:r>
            <a:r>
              <a:rPr lang="ru-RU" dirty="0" err="1"/>
              <a:t>собственнои</a:t>
            </a:r>
            <a:r>
              <a:rPr lang="ru-RU" dirty="0"/>
              <a:t>̆ инициативе в судебном разбирательстве по гражданским делам для дачи заключения в целях защиты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̆; </a:t>
            </a:r>
            <a:endParaRPr lang="ru-RU" dirty="0" smtClean="0"/>
          </a:p>
          <a:p>
            <a:r>
              <a:rPr lang="ru-RU" dirty="0"/>
              <a:t>- направляет в государственные органы, органы местного самоуправления и должностным лицам, в решениях или </a:t>
            </a:r>
            <a:r>
              <a:rPr lang="ru-RU" dirty="0" err="1"/>
              <a:t>действиях</a:t>
            </a:r>
            <a:r>
              <a:rPr lang="ru-RU" dirty="0"/>
              <a:t> (</a:t>
            </a:r>
            <a:r>
              <a:rPr lang="ru-RU" dirty="0" err="1"/>
              <a:t>бездействии</a:t>
            </a:r>
            <a:r>
              <a:rPr lang="ru-RU" dirty="0"/>
              <a:t>) которых усматриваются нарушения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̆, мотивированные предложения, содержащие рекомендации по устранению указанных нарушений, а также о привлечении лиц, виновных в нарушении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̆, к </a:t>
            </a:r>
            <a:r>
              <a:rPr lang="ru-RU" dirty="0" err="1"/>
              <a:t>дисциплинарнои</a:t>
            </a:r>
            <a:r>
              <a:rPr lang="ru-RU" dirty="0"/>
              <a:t>̆, </a:t>
            </a:r>
            <a:r>
              <a:rPr lang="ru-RU" dirty="0" err="1"/>
              <a:t>административнои</a:t>
            </a:r>
            <a:r>
              <a:rPr lang="ru-RU" dirty="0"/>
              <a:t>̆ или </a:t>
            </a:r>
            <a:r>
              <a:rPr lang="ru-RU" dirty="0" err="1"/>
              <a:t>уголовнои</a:t>
            </a:r>
            <a:r>
              <a:rPr lang="ru-RU" dirty="0"/>
              <a:t>̆ ответственности в порядке, установленном законодательством РФ;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80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проводит в соответствии с законодательством РФ самостоятельно или совместно с уполномоченными государственными органами и должностными лицами проверку информации, </a:t>
            </a:r>
            <a:r>
              <a:rPr lang="ru-RU" dirty="0" err="1"/>
              <a:t>изложеннои</a:t>
            </a:r>
            <a:r>
              <a:rPr lang="ru-RU" dirty="0"/>
              <a:t>̆ в обращениях на имя Уполномоченного, либо </a:t>
            </a:r>
            <a:r>
              <a:rPr lang="ru-RU" dirty="0" err="1"/>
              <a:t>инои</a:t>
            </a:r>
            <a:r>
              <a:rPr lang="ru-RU" dirty="0"/>
              <a:t>̆ информации по вопросам, касающимся нарушения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 или непринятия федеральными органами </a:t>
            </a:r>
            <a:r>
              <a:rPr lang="ru-RU" dirty="0" err="1"/>
              <a:t>исполнительнои</a:t>
            </a:r>
            <a:r>
              <a:rPr lang="ru-RU" dirty="0"/>
              <a:t>̆ власти, органами </a:t>
            </a:r>
            <a:r>
              <a:rPr lang="ru-RU" dirty="0" err="1"/>
              <a:t>исполнительнои</a:t>
            </a:r>
            <a:r>
              <a:rPr lang="ru-RU" dirty="0"/>
              <a:t>̆ власти субъектов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/>
              <a:t>РФ, органами местного самоуправления, образовательными и медицинскими организациями, организациями, оказывающими социальные и иные услуги детям и семьям, имеющим </a:t>
            </a:r>
            <a:r>
              <a:rPr lang="ru-RU" dirty="0" err="1"/>
              <a:t>детеи</a:t>
            </a:r>
            <a:r>
              <a:rPr lang="ru-RU" dirty="0"/>
              <a:t>̆, и должностными лицами мер по обеспечению и защите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̆, а также получает от указанных органов, организаций и лиц соответствующие разъяснения; </a:t>
            </a:r>
            <a:endParaRPr lang="ru-RU" dirty="0" smtClean="0"/>
          </a:p>
          <a:p>
            <a:r>
              <a:rPr lang="ru-RU" dirty="0"/>
              <a:t>- осуществляет иные полномочия, согласно законодательству РФ.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184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Уполномоченныи</a:t>
            </a:r>
            <a:r>
              <a:rPr lang="ru-RU" dirty="0"/>
              <a:t>̆ по правам ребенка в субъекте РФ осуществляет сотрудничество с Уполномоченным при Президенте РФ по правам ребенка, данное отражено в Законах Республики </a:t>
            </a:r>
            <a:r>
              <a:rPr lang="ru-RU" dirty="0" smtClean="0"/>
              <a:t>Башкортостан, </a:t>
            </a:r>
            <a:r>
              <a:rPr lang="ru-RU" dirty="0"/>
              <a:t>Хабаровского края </a:t>
            </a:r>
            <a:r>
              <a:rPr lang="ru-RU" dirty="0" smtClean="0"/>
              <a:t>, </a:t>
            </a:r>
            <a:r>
              <a:rPr lang="ru-RU" dirty="0" err="1" smtClean="0"/>
              <a:t>Владимирскои</a:t>
            </a:r>
            <a:r>
              <a:rPr lang="ru-RU" dirty="0" smtClean="0"/>
              <a:t>̆, </a:t>
            </a:r>
            <a:r>
              <a:rPr lang="ru-RU" dirty="0" err="1"/>
              <a:t>Липецкои</a:t>
            </a:r>
            <a:r>
              <a:rPr lang="ru-RU" dirty="0"/>
              <a:t>̆ </a:t>
            </a:r>
            <a:r>
              <a:rPr lang="ru-RU" dirty="0" smtClean="0"/>
              <a:t>, </a:t>
            </a:r>
            <a:r>
              <a:rPr lang="ru-RU" dirty="0" err="1"/>
              <a:t>Мурманскои</a:t>
            </a:r>
            <a:r>
              <a:rPr lang="ru-RU" dirty="0"/>
              <a:t>̆ </a:t>
            </a:r>
            <a:r>
              <a:rPr lang="ru-RU" dirty="0" smtClean="0"/>
              <a:t>, </a:t>
            </a:r>
            <a:r>
              <a:rPr lang="ru-RU" dirty="0" err="1"/>
              <a:t>Рязанскои</a:t>
            </a:r>
            <a:r>
              <a:rPr lang="ru-RU" dirty="0"/>
              <a:t>̆ </a:t>
            </a:r>
            <a:r>
              <a:rPr lang="ru-RU" dirty="0" smtClean="0"/>
              <a:t>, </a:t>
            </a:r>
            <a:r>
              <a:rPr lang="ru-RU" dirty="0" err="1" smtClean="0"/>
              <a:t>Свердловскои</a:t>
            </a:r>
            <a:r>
              <a:rPr lang="ru-RU" dirty="0" smtClean="0"/>
              <a:t>̆ </a:t>
            </a:r>
            <a:r>
              <a:rPr lang="ru-RU" dirty="0" err="1"/>
              <a:t>областеи</a:t>
            </a:r>
            <a:r>
              <a:rPr lang="ru-RU" dirty="0"/>
              <a:t>̆ и в других субъектах РФ. </a:t>
            </a:r>
            <a:endParaRPr lang="ru-RU" dirty="0" smtClean="0"/>
          </a:p>
          <a:p>
            <a:r>
              <a:rPr lang="ru-RU" dirty="0" smtClean="0"/>
              <a:t>Отсюда </a:t>
            </a:r>
            <a:r>
              <a:rPr lang="ru-RU" dirty="0"/>
              <a:t>видно, что уполномоченные работают слаженно. Так, </a:t>
            </a:r>
            <a:r>
              <a:rPr lang="ru-RU" dirty="0" err="1"/>
              <a:t>Уполномоченныи</a:t>
            </a:r>
            <a:r>
              <a:rPr lang="ru-RU" dirty="0"/>
              <a:t>̆ по правам ребенка в Республике </a:t>
            </a:r>
            <a:r>
              <a:rPr lang="ru-RU" dirty="0" smtClean="0"/>
              <a:t>Татарстан, </a:t>
            </a:r>
            <a:r>
              <a:rPr lang="ru-RU" dirty="0"/>
              <a:t>Республике Тыва </a:t>
            </a:r>
            <a:r>
              <a:rPr lang="ru-RU" dirty="0" smtClean="0"/>
              <a:t>, </a:t>
            </a:r>
            <a:r>
              <a:rPr lang="ru-RU" dirty="0"/>
              <a:t>в Санкт-Петербурге </a:t>
            </a:r>
            <a:r>
              <a:rPr lang="ru-RU" dirty="0" smtClean="0"/>
              <a:t>, </a:t>
            </a:r>
            <a:r>
              <a:rPr lang="ru-RU" dirty="0" err="1"/>
              <a:t>Забайкальском</a:t>
            </a:r>
            <a:r>
              <a:rPr lang="ru-RU" dirty="0"/>
              <a:t> </a:t>
            </a:r>
            <a:r>
              <a:rPr lang="ru-RU" dirty="0" smtClean="0"/>
              <a:t>крае, </a:t>
            </a:r>
            <a:r>
              <a:rPr lang="ru-RU" dirty="0" err="1" smtClean="0"/>
              <a:t>Новгородскои</a:t>
            </a:r>
            <a:r>
              <a:rPr lang="ru-RU" dirty="0" smtClean="0"/>
              <a:t>̆, </a:t>
            </a:r>
            <a:r>
              <a:rPr lang="ru-RU" dirty="0" err="1" smtClean="0"/>
              <a:t>Ярославскои</a:t>
            </a:r>
            <a:r>
              <a:rPr lang="ru-RU" dirty="0" smtClean="0"/>
              <a:t>̆  </a:t>
            </a:r>
            <a:r>
              <a:rPr lang="ru-RU" dirty="0"/>
              <a:t>областях, в случае нарушения прав, свобод и законных интересов ребенка федеральными органами и организациями, обращается к Уполномоченному при Президенте РФ по правам ребенка. В результате, компетенция уполномоченных по правам ребенка в субъектах РФ относится к государственным органам субъекта РФ и органам местного самоуправления.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046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Уполномоченныи</a:t>
            </a:r>
            <a:r>
              <a:rPr lang="ru-RU" dirty="0"/>
              <a:t>̆ по правам ребенка в субъекте РФ имеет право 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- запрашивать и получать от территориальных органов федеральных государственных органов, органов </a:t>
            </a:r>
            <a:r>
              <a:rPr lang="ru-RU" dirty="0" err="1"/>
              <a:t>государственнои</a:t>
            </a:r>
            <a:r>
              <a:rPr lang="ru-RU" dirty="0"/>
              <a:t>̆ власти субъекта РФ, органов местного самоуправления и должностных лиц необходимые сведения, документы и материалы;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- посещать территориальные органы федеральных государственных органов, органы </a:t>
            </a:r>
            <a:r>
              <a:rPr lang="ru-RU" dirty="0" err="1"/>
              <a:t>государственнои</a:t>
            </a:r>
            <a:r>
              <a:rPr lang="ru-RU" dirty="0"/>
              <a:t>̆ власти субъекта РФ, органы местного самоуправления, образовательные и медицинские организации, организации, оказывающие социальные и иные услуги детям и семьям, имеющим </a:t>
            </a:r>
            <a:r>
              <a:rPr lang="ru-RU" dirty="0" err="1"/>
              <a:t>детеи</a:t>
            </a:r>
            <a:r>
              <a:rPr lang="ru-RU" dirty="0"/>
              <a:t>̆, расположенные на территории субъекта РФ;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541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- посещать учреждения, исполняющие наказания, и следственные изоляторы, в которых содержатся несовершеннолетние, беременные женщины и женщины, дети которых находятся в домах ребенка исправительных учреждений;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- обращаться в суд с административными исковыми заявлениями о признании незаконными решений, </a:t>
            </a:r>
            <a:r>
              <a:rPr lang="ru-RU" dirty="0" err="1"/>
              <a:t>действии</a:t>
            </a:r>
            <a:r>
              <a:rPr lang="ru-RU" dirty="0"/>
              <a:t>̆ (</a:t>
            </a:r>
            <a:r>
              <a:rPr lang="ru-RU" dirty="0" err="1"/>
              <a:t>бездействия</a:t>
            </a:r>
            <a:r>
              <a:rPr lang="ru-RU" dirty="0"/>
              <a:t>) органов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/>
              <a:t>государственнои</a:t>
            </a:r>
            <a:r>
              <a:rPr lang="ru-RU" dirty="0"/>
              <a:t>̆ власти субъекта РФ, органов местного самоуправления, иных органов, организаций, наделенных отдельными государственными или иными публичными полномочиями, должностных лиц, государственных или муниципальных служащих в защиту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̆, если полагает, что оспариваемые решения, </a:t>
            </a:r>
            <a:r>
              <a:rPr lang="ru-RU" dirty="0" err="1"/>
              <a:t>действия</a:t>
            </a:r>
            <a:r>
              <a:rPr lang="ru-RU" dirty="0"/>
              <a:t> (</a:t>
            </a:r>
            <a:r>
              <a:rPr lang="ru-RU" dirty="0" err="1"/>
              <a:t>бездействие</a:t>
            </a:r>
            <a:r>
              <a:rPr lang="ru-RU" dirty="0"/>
              <a:t>) не соответствуют нормативному правовому акту РФ, нарушают права и законные интересы </a:t>
            </a:r>
            <a:r>
              <a:rPr lang="ru-RU" dirty="0" err="1"/>
              <a:t>детеи</a:t>
            </a:r>
            <a:r>
              <a:rPr lang="ru-RU" dirty="0"/>
              <a:t>̆, создают препятствия к реализации их прав и законных интересов или на них незаконно возложены какие-либо обязанности;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956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- направлять в органы </a:t>
            </a:r>
            <a:r>
              <a:rPr lang="ru-RU" dirty="0" err="1"/>
              <a:t>государственнои</a:t>
            </a:r>
            <a:r>
              <a:rPr lang="ru-RU" dirty="0"/>
              <a:t>̆ власти субъекта РФ и органы местного самоуправления мотивированные предложения об издании (принятии) нормативных правовых актов, о внесении в нормативные правовые акты изменений, направленных на обеспечение реализации и соблюдения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̆, признании нормативных правовых актов утратившими силу или приостановлении их </a:t>
            </a:r>
            <a:r>
              <a:rPr lang="ru-RU" dirty="0" err="1"/>
              <a:t>действия</a:t>
            </a:r>
            <a:r>
              <a:rPr lang="ru-RU" dirty="0"/>
              <a:t> в случаях, если эти акты нарушают права и законные интересы </a:t>
            </a:r>
            <a:r>
              <a:rPr lang="ru-RU" dirty="0" err="1"/>
              <a:t>детеи</a:t>
            </a:r>
            <a:r>
              <a:rPr lang="ru-RU" dirty="0"/>
              <a:t>̆; </a:t>
            </a:r>
            <a:endParaRPr lang="ru-RU" dirty="0" smtClean="0"/>
          </a:p>
          <a:p>
            <a:r>
              <a:rPr lang="ru-RU" dirty="0"/>
              <a:t>- направлять высшему должностному лицу субъекта РФ (руководителю высшего исполнительного органа </a:t>
            </a:r>
            <a:r>
              <a:rPr lang="ru-RU" dirty="0" err="1"/>
              <a:t>государственнои</a:t>
            </a:r>
            <a:r>
              <a:rPr lang="ru-RU" dirty="0"/>
              <a:t>̆ власти субъекта РФ) мотивированные предложения о признании утратившими силу или приостановлении </a:t>
            </a:r>
            <a:r>
              <a:rPr lang="ru-RU" dirty="0" err="1"/>
              <a:t>действия</a:t>
            </a:r>
            <a:r>
              <a:rPr lang="ru-RU" dirty="0"/>
              <a:t> актов органов </a:t>
            </a:r>
            <a:r>
              <a:rPr lang="ru-RU" dirty="0" err="1"/>
              <a:t>исполнительнои</a:t>
            </a:r>
            <a:r>
              <a:rPr lang="ru-RU" dirty="0"/>
              <a:t>̆ власти субъекта РФ в случаях, если эти акты нарушают права и законные интересы </a:t>
            </a:r>
            <a:r>
              <a:rPr lang="ru-RU" dirty="0" err="1"/>
              <a:t>детеи</a:t>
            </a:r>
            <a:r>
              <a:rPr lang="ru-RU" dirty="0"/>
              <a:t>̆;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583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- самостоятельно или совместно с уполномоченными государственными органами и должностными лицами проводить проверку информации, </a:t>
            </a:r>
            <a:r>
              <a:rPr lang="ru-RU" dirty="0" err="1"/>
              <a:t>изложеннои</a:t>
            </a:r>
            <a:r>
              <a:rPr lang="ru-RU" dirty="0"/>
              <a:t>̆ в обращении на имя уполномоченного по правам ребенка в субъекте РФ, содержащем жалобу, либо </a:t>
            </a:r>
            <a:r>
              <a:rPr lang="ru-RU" dirty="0" err="1"/>
              <a:t>инои</a:t>
            </a:r>
            <a:r>
              <a:rPr lang="ru-RU" dirty="0"/>
              <a:t>̆ информации по вопросам, касающимся нарушения прав и законных интересов </a:t>
            </a:r>
            <a:r>
              <a:rPr lang="ru-RU" dirty="0" err="1"/>
              <a:t>детеи</a:t>
            </a:r>
            <a:r>
              <a:rPr lang="ru-RU" dirty="0"/>
              <a:t>̆; </a:t>
            </a:r>
            <a:endParaRPr lang="ru-RU" dirty="0" smtClean="0"/>
          </a:p>
          <a:p>
            <a:r>
              <a:rPr lang="ru-RU" dirty="0"/>
              <a:t>- участвовать в пределах своих полномочий в деятельности по профилактике безнадзорности и правонарушений несовершеннолетних в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/>
              <a:t>порядке, установленном законодательством РФ и (или) законодательством субъекта РФ.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247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Институт уполномоченного по правам ребенка в муниципальных образованиях и уполномоченного по правам ребенка в образовательных организациях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52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С начала ХХI века в </a:t>
            </a:r>
            <a:r>
              <a:rPr lang="ru-RU" dirty="0" err="1"/>
              <a:t>российских</a:t>
            </a:r>
            <a:r>
              <a:rPr lang="ru-RU" dirty="0"/>
              <a:t> школах обсуждается вопрос о </a:t>
            </a:r>
            <a:r>
              <a:rPr lang="ru-RU" dirty="0" smtClean="0"/>
              <a:t>необходимости </a:t>
            </a:r>
            <a:r>
              <a:rPr lang="ru-RU" dirty="0"/>
              <a:t>введения должности школьного омбудсмена, которая предполагает за- щиту прав и свобод не только несовершеннолетних, но и других участников образовательных отношений.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815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82506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Известно, что права </a:t>
            </a:r>
            <a:r>
              <a:rPr lang="ru-RU" dirty="0" err="1"/>
              <a:t>ребѐнка</a:t>
            </a:r>
            <a:r>
              <a:rPr lang="ru-RU" dirty="0"/>
              <a:t> определены </a:t>
            </a:r>
            <a:r>
              <a:rPr lang="ru-RU" dirty="0" err="1"/>
              <a:t>Конвенциеи</a:t>
            </a:r>
            <a:r>
              <a:rPr lang="ru-RU" dirty="0"/>
              <a:t>̆ ООН о правах </a:t>
            </a:r>
            <a:r>
              <a:rPr lang="ru-RU" dirty="0" smtClean="0"/>
              <a:t>ребёнка,</a:t>
            </a:r>
            <a:r>
              <a:rPr lang="en-US" dirty="0" smtClean="0"/>
              <a:t> </a:t>
            </a:r>
            <a:r>
              <a:rPr lang="ru-RU" dirty="0" err="1" smtClean="0"/>
              <a:t>Декларациеи</a:t>
            </a:r>
            <a:r>
              <a:rPr lang="ru-RU" dirty="0" smtClean="0"/>
              <a:t>̆ </a:t>
            </a:r>
            <a:r>
              <a:rPr lang="ru-RU" dirty="0"/>
              <a:t>прав ребенка, </a:t>
            </a:r>
            <a:r>
              <a:rPr lang="ru-RU" dirty="0" err="1"/>
              <a:t>Всемирнои</a:t>
            </a:r>
            <a:r>
              <a:rPr lang="ru-RU" dirty="0"/>
              <a:t>̆ </a:t>
            </a:r>
            <a:r>
              <a:rPr lang="ru-RU" dirty="0" err="1"/>
              <a:t>декларациеи</a:t>
            </a:r>
            <a:r>
              <a:rPr lang="ru-RU" dirty="0"/>
              <a:t>̆ об обеспечении выживания и защиты интересов ребенка, </a:t>
            </a:r>
            <a:r>
              <a:rPr lang="ru-RU" dirty="0" err="1"/>
              <a:t>Конституциеи</a:t>
            </a:r>
            <a:r>
              <a:rPr lang="ru-RU" dirty="0"/>
              <a:t>̆ РФ, </a:t>
            </a:r>
            <a:r>
              <a:rPr lang="ru-RU" dirty="0" smtClean="0"/>
              <a:t>Федеральными </a:t>
            </a:r>
            <a:r>
              <a:rPr lang="ru-RU" dirty="0"/>
              <a:t>законами РФ «Об образовании в РФ», «Об основных гарантиях прав </a:t>
            </a:r>
            <a:r>
              <a:rPr lang="ru-RU" dirty="0" err="1"/>
              <a:t>ребѐнка</a:t>
            </a:r>
            <a:r>
              <a:rPr lang="ru-RU" dirty="0"/>
              <a:t> в РФ», уставами </a:t>
            </a:r>
            <a:r>
              <a:rPr lang="ru-RU" dirty="0" smtClean="0"/>
              <a:t>образовательных </a:t>
            </a:r>
            <a:r>
              <a:rPr lang="ru-RU" dirty="0"/>
              <a:t>учреждений и законодательными м локальными актами.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В </a:t>
            </a:r>
            <a:r>
              <a:rPr lang="ru-RU" dirty="0" err="1"/>
              <a:t>мировои</a:t>
            </a:r>
            <a:r>
              <a:rPr lang="ru-RU" dirty="0"/>
              <a:t>̆ практике институт омбудсмена занимает важное место в системе органов, осуществляющих </a:t>
            </a:r>
            <a:r>
              <a:rPr lang="ru-RU" dirty="0" smtClean="0"/>
              <a:t>контроль </a:t>
            </a:r>
            <a:r>
              <a:rPr lang="ru-RU" dirty="0"/>
              <a:t>за деятельностью аппарата управления, эффективно защищающих права </a:t>
            </a:r>
            <a:r>
              <a:rPr lang="ru-RU" dirty="0" smtClean="0"/>
              <a:t>гражданина. </a:t>
            </a:r>
          </a:p>
          <a:p>
            <a:pPr marL="0" indent="0" algn="just">
              <a:buNone/>
            </a:pPr>
            <a:r>
              <a:rPr lang="ru-RU" dirty="0"/>
              <a:t>Изначально институт омбудсмена возник в </a:t>
            </a:r>
            <a:r>
              <a:rPr lang="ru-RU" dirty="0" smtClean="0"/>
              <a:t>Швеции </a:t>
            </a:r>
            <a:r>
              <a:rPr lang="ru-RU" dirty="0"/>
              <a:t>в г. «Омбудсмен» (от шведского «</a:t>
            </a:r>
            <a:r>
              <a:rPr lang="ru-RU" dirty="0" err="1"/>
              <a:t>ombudsman</a:t>
            </a:r>
            <a:r>
              <a:rPr lang="ru-RU" dirty="0"/>
              <a:t>», </a:t>
            </a:r>
            <a:r>
              <a:rPr lang="ru-RU" dirty="0" err="1"/>
              <a:t>омбудсман</a:t>
            </a:r>
            <a:r>
              <a:rPr lang="ru-RU" dirty="0"/>
              <a:t>, «представитель») – официальное лицо, которому вверяют контроль за соблюдением законных прав и интересов граждан в функционировании органов </a:t>
            </a:r>
            <a:r>
              <a:rPr lang="ru-RU" dirty="0" smtClean="0"/>
              <a:t>исполнительной̆ </a:t>
            </a:r>
            <a:r>
              <a:rPr lang="ru-RU" dirty="0"/>
              <a:t>власти и должностных лиц </a:t>
            </a:r>
            <a:r>
              <a:rPr lang="ru-RU" dirty="0" smtClean="0"/>
              <a:t>.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smtClean="0"/>
              <a:t>Затем </a:t>
            </a:r>
            <a:r>
              <a:rPr lang="ru-RU" dirty="0"/>
              <a:t>должность омбудсмена была введена в Финляндии, а с середины XX века этот институт появился и в других странах </a:t>
            </a:r>
            <a:r>
              <a:rPr lang="ru-RU" dirty="0" smtClean="0"/>
              <a:t>мира.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61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Национальная стратегия </a:t>
            </a:r>
            <a:r>
              <a:rPr lang="ru-RU" dirty="0" err="1"/>
              <a:t>действии</a:t>
            </a:r>
            <a:r>
              <a:rPr lang="ru-RU" dirty="0"/>
              <a:t>̆ в интересах </a:t>
            </a:r>
            <a:r>
              <a:rPr lang="ru-RU" dirty="0" err="1"/>
              <a:t>детеи</a:t>
            </a:r>
            <a:r>
              <a:rPr lang="ru-RU" dirty="0"/>
              <a:t>̆ учитывает создание института Уполномоченного по правам ребенка в образовательных организациях и кроме того, данное считается одним из направлений стратегии Правительства </a:t>
            </a:r>
            <a:r>
              <a:rPr lang="ru-RU" dirty="0" smtClean="0"/>
              <a:t>Москвы </a:t>
            </a:r>
            <a:r>
              <a:rPr lang="ru-RU" dirty="0"/>
              <a:t>и стратегий других субъектов РФ.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На </a:t>
            </a:r>
            <a:r>
              <a:rPr lang="ru-RU" dirty="0" err="1"/>
              <a:t>сегодняшнии</a:t>
            </a:r>
            <a:r>
              <a:rPr lang="ru-RU" dirty="0"/>
              <a:t>̆ день в системе права, </a:t>
            </a:r>
            <a:r>
              <a:rPr lang="ru-RU" dirty="0" err="1"/>
              <a:t>такои</a:t>
            </a:r>
            <a:r>
              <a:rPr lang="ru-RU" dirty="0"/>
              <a:t>̆ институт мало изучен, данное выражено его новшеством и </a:t>
            </a:r>
            <a:r>
              <a:rPr lang="ru-RU" dirty="0" err="1"/>
              <a:t>нехваткои</a:t>
            </a:r>
            <a:r>
              <a:rPr lang="ru-RU" dirty="0"/>
              <a:t>̆ правовых норм, его регулирующих.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15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dirty="0"/>
              <a:t>Автор </a:t>
            </a:r>
            <a:r>
              <a:rPr lang="ru-RU" sz="6400" dirty="0" smtClean="0"/>
              <a:t>пришёл </a:t>
            </a:r>
            <a:r>
              <a:rPr lang="ru-RU" sz="6400" dirty="0"/>
              <a:t>к выводу, что </a:t>
            </a:r>
            <a:r>
              <a:rPr lang="ru-RU" sz="6400" dirty="0" err="1"/>
              <a:t>дальнейшее</a:t>
            </a:r>
            <a:r>
              <a:rPr lang="ru-RU" sz="6400" dirty="0"/>
              <a:t> функционирование </a:t>
            </a:r>
            <a:r>
              <a:rPr lang="ru-RU" sz="6400" dirty="0" err="1"/>
              <a:t>главнейшего</a:t>
            </a:r>
            <a:r>
              <a:rPr lang="ru-RU" sz="6400" dirty="0"/>
              <a:t> института защиты детства (Уполномоченного по правам </a:t>
            </a:r>
            <a:r>
              <a:rPr lang="ru-RU" sz="6400" dirty="0" err="1"/>
              <a:t>ребёнка</a:t>
            </a:r>
            <a:r>
              <a:rPr lang="ru-RU" sz="6400" dirty="0"/>
              <a:t>) на основе </a:t>
            </a:r>
            <a:r>
              <a:rPr lang="ru-RU" sz="6400" dirty="0" smtClean="0"/>
              <a:t>разработанного </a:t>
            </a:r>
            <a:r>
              <a:rPr lang="ru-RU" sz="6400" dirty="0"/>
              <a:t>автором проекта Федерального закона «Об Уполномоченном по правам ребенка в </a:t>
            </a:r>
            <a:r>
              <a:rPr lang="ru-RU" sz="6400" dirty="0" err="1"/>
              <a:t>Российскои</a:t>
            </a:r>
            <a:r>
              <a:rPr lang="ru-RU" sz="6400" dirty="0"/>
              <a:t>̆ Федерации» поможет добиться выполнения </a:t>
            </a:r>
            <a:r>
              <a:rPr lang="ru-RU" sz="6400" dirty="0" smtClean="0"/>
              <a:t>намеченных </a:t>
            </a:r>
            <a:r>
              <a:rPr lang="ru-RU" sz="6400" dirty="0"/>
              <a:t>задач, а также улучшить ситуацию вокруг соблюдения международных конвенционных прав </a:t>
            </a:r>
            <a:r>
              <a:rPr lang="ru-RU" sz="6400" dirty="0" err="1"/>
              <a:t>ребёнка</a:t>
            </a:r>
            <a:r>
              <a:rPr lang="ru-RU" sz="6400" dirty="0"/>
              <a:t>. </a:t>
            </a:r>
            <a:endParaRPr lang="ru-RU" sz="6400" dirty="0" smtClean="0"/>
          </a:p>
          <a:p>
            <a:pPr marL="0" indent="0">
              <a:buNone/>
            </a:pPr>
            <a:r>
              <a:rPr lang="ru-RU" sz="6400" dirty="0"/>
              <a:t>Сосредоточимся на следующих выводах: </a:t>
            </a:r>
            <a:endParaRPr lang="ru-RU" sz="6400" dirty="0" smtClean="0"/>
          </a:p>
          <a:p>
            <a:pPr marL="0" indent="0">
              <a:buNone/>
            </a:pPr>
            <a:r>
              <a:rPr lang="ru-RU" sz="6400" dirty="0"/>
              <a:t>– во-первых, принятие данного нормативного правового акта поможет обеспечить функционирование института Омбудсмена на основе принципа </a:t>
            </a:r>
            <a:r>
              <a:rPr lang="ru-RU" sz="6400" dirty="0" smtClean="0"/>
              <a:t>независимости </a:t>
            </a:r>
            <a:r>
              <a:rPr lang="ru-RU" sz="6400" dirty="0"/>
              <a:t>от иных государственных структур. Напомним, что </a:t>
            </a:r>
            <a:r>
              <a:rPr lang="ru-RU" sz="6400" dirty="0" smtClean="0"/>
              <a:t>данный̆ </a:t>
            </a:r>
            <a:r>
              <a:rPr lang="ru-RU" sz="6400" dirty="0"/>
              <a:t>институт </a:t>
            </a:r>
            <a:endParaRPr lang="ru-RU" sz="6400" dirty="0" smtClean="0"/>
          </a:p>
          <a:p>
            <a:pPr marL="0" indent="0">
              <a:buNone/>
            </a:pPr>
            <a:r>
              <a:rPr lang="ru-RU" sz="6400" dirty="0" smtClean="0"/>
              <a:t>включает </a:t>
            </a:r>
            <a:r>
              <a:rPr lang="ru-RU" sz="6400" dirty="0"/>
              <a:t>в свой состав Федерального омбудсмена и уполномоченных в </a:t>
            </a:r>
            <a:r>
              <a:rPr lang="ru-RU" sz="6400" dirty="0" smtClean="0"/>
              <a:t>субъектах </a:t>
            </a:r>
            <a:r>
              <a:rPr lang="ru-RU" sz="6400" dirty="0"/>
              <a:t>РФ. Также принятие закона будет способствовать установлению единого </a:t>
            </a:r>
            <a:r>
              <a:rPr lang="ru-RU" sz="6400" dirty="0" smtClean="0"/>
              <a:t>перечня </a:t>
            </a:r>
            <a:r>
              <a:rPr lang="ru-RU" sz="6400" dirty="0"/>
              <a:t>принципов, лежащих в основе реализации правового статуса </a:t>
            </a:r>
            <a:r>
              <a:rPr lang="ru-RU" sz="6400" dirty="0" smtClean="0"/>
              <a:t>Уполномоченного </a:t>
            </a:r>
            <a:r>
              <a:rPr lang="ru-RU" sz="6400" dirty="0"/>
              <a:t>по правам </a:t>
            </a:r>
            <a:r>
              <a:rPr lang="ru-RU" sz="6400" dirty="0" err="1"/>
              <a:t>ребёнка</a:t>
            </a:r>
            <a:r>
              <a:rPr lang="ru-RU" sz="6400" dirty="0"/>
              <a:t>; </a:t>
            </a:r>
            <a:endParaRPr lang="ru-RU" sz="6400" dirty="0" smtClean="0"/>
          </a:p>
          <a:p>
            <a:pPr marL="0" indent="0">
              <a:buNone/>
            </a:pPr>
            <a:r>
              <a:rPr lang="ru-RU" sz="6400" dirty="0"/>
              <a:t>– во-вторых, </a:t>
            </a:r>
            <a:r>
              <a:rPr lang="ru-RU" sz="6400" dirty="0" err="1"/>
              <a:t>Федеральныи</a:t>
            </a:r>
            <a:r>
              <a:rPr lang="ru-RU" sz="6400" dirty="0"/>
              <a:t>̆ закон «Об Уполномоченном по правам ребенка в </a:t>
            </a:r>
            <a:r>
              <a:rPr lang="ru-RU" sz="6400" dirty="0" err="1"/>
              <a:t>Российскои</a:t>
            </a:r>
            <a:r>
              <a:rPr lang="ru-RU" sz="6400" dirty="0"/>
              <a:t>̆ Федерации» поможет законодательно закрепить административно- </a:t>
            </a:r>
            <a:r>
              <a:rPr lang="ru-RU" sz="6400" dirty="0" err="1"/>
              <a:t>правовои</a:t>
            </a:r>
            <a:r>
              <a:rPr lang="ru-RU" sz="6400" dirty="0"/>
              <a:t>̆ статус Уполномоченного, до сих пор этого не </a:t>
            </a:r>
            <a:r>
              <a:rPr lang="ru-RU" sz="6400" dirty="0" smtClean="0"/>
              <a:t>сделано </a:t>
            </a:r>
          </a:p>
          <a:p>
            <a:pPr marL="0" indent="0">
              <a:buNone/>
            </a:pPr>
            <a:r>
              <a:rPr lang="ru-RU" sz="6400" dirty="0"/>
              <a:t>– в-третьих, закон будет способствовать обеспечению возможности для каждого </a:t>
            </a:r>
            <a:r>
              <a:rPr lang="ru-RU" sz="6400" dirty="0" err="1"/>
              <a:t>ребёнка</a:t>
            </a:r>
            <a:r>
              <a:rPr lang="ru-RU" sz="6400" dirty="0"/>
              <a:t> обратиться к омбудсмену напрямую, </a:t>
            </a:r>
            <a:r>
              <a:rPr lang="ru-RU" sz="6400" dirty="0" err="1"/>
              <a:t>путём</a:t>
            </a:r>
            <a:r>
              <a:rPr lang="ru-RU" sz="6400" dirty="0"/>
              <a:t> закрепления </a:t>
            </a:r>
            <a:r>
              <a:rPr lang="ru-RU" sz="6400" dirty="0" err="1" smtClean="0"/>
              <a:t>соответствующеи</a:t>
            </a:r>
            <a:r>
              <a:rPr lang="ru-RU" sz="6400" dirty="0" smtClean="0"/>
              <a:t>̆ </a:t>
            </a:r>
            <a:r>
              <a:rPr lang="ru-RU" sz="6400" dirty="0"/>
              <a:t>процедуры в нормативном правовом акте; </a:t>
            </a:r>
            <a:endParaRPr lang="ru-RU" sz="6400" dirty="0" smtClean="0"/>
          </a:p>
          <a:p>
            <a:pPr marL="0" indent="0">
              <a:buNone/>
            </a:pPr>
            <a:r>
              <a:rPr lang="ru-RU" sz="6400" dirty="0"/>
              <a:t>– и самое важное – принятие Федерального закона «Об Уполномоченном по правам ребенка в </a:t>
            </a:r>
            <a:r>
              <a:rPr lang="ru-RU" sz="6400" dirty="0" err="1"/>
              <a:t>Российскои</a:t>
            </a:r>
            <a:r>
              <a:rPr lang="ru-RU" sz="6400" dirty="0"/>
              <a:t>̆ Федерации» поможет разработать систему </a:t>
            </a:r>
            <a:r>
              <a:rPr lang="ru-RU" sz="6400" dirty="0" smtClean="0"/>
              <a:t>организации </a:t>
            </a:r>
            <a:r>
              <a:rPr lang="ru-RU" sz="6400" dirty="0"/>
              <a:t>и планирования деятельности омбудсмена и сделает её </a:t>
            </a:r>
            <a:r>
              <a:rPr lang="ru-RU" sz="6400" dirty="0" err="1"/>
              <a:t>открытои</a:t>
            </a:r>
            <a:r>
              <a:rPr lang="ru-RU" sz="6400" dirty="0"/>
              <a:t>̆ и </a:t>
            </a:r>
            <a:r>
              <a:rPr lang="ru-RU" sz="6400" dirty="0" err="1" smtClean="0"/>
              <a:t>доступнои</a:t>
            </a:r>
            <a:r>
              <a:rPr lang="ru-RU" sz="6400" dirty="0" smtClean="0"/>
              <a:t>̆ </a:t>
            </a:r>
            <a:r>
              <a:rPr lang="ru-RU" sz="6400" dirty="0"/>
              <a:t>для изучения родителями </a:t>
            </a:r>
            <a:r>
              <a:rPr lang="ru-RU" sz="6400" dirty="0" err="1"/>
              <a:t>детеи</a:t>
            </a:r>
            <a:r>
              <a:rPr lang="ru-RU" sz="6400" dirty="0"/>
              <a:t>̆. Это повысит их доверие к </a:t>
            </a:r>
            <a:r>
              <a:rPr lang="ru-RU" sz="6400" dirty="0" smtClean="0"/>
              <a:t>Уполномоченному </a:t>
            </a:r>
            <a:r>
              <a:rPr lang="ru-RU" sz="6400" dirty="0"/>
              <a:t>и изменит общественное отношение к нему. </a:t>
            </a:r>
            <a:r>
              <a:rPr lang="ru-RU" sz="6400" dirty="0" err="1"/>
              <a:t>Российские</a:t>
            </a:r>
            <a:r>
              <a:rPr lang="ru-RU" sz="6400" dirty="0"/>
              <a:t> семьи будут уверены, что, обратившись за помощью, они </a:t>
            </a:r>
            <a:r>
              <a:rPr lang="ru-RU" sz="6400" dirty="0" err="1"/>
              <a:t>действительно</a:t>
            </a:r>
            <a:r>
              <a:rPr lang="ru-RU" sz="6400" dirty="0"/>
              <a:t> её получат. </a:t>
            </a:r>
            <a:endParaRPr lang="ru-RU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117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В немногих образовательных организациях сформировалась должность детского омбудсмена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Как отобразил в своем докладе за 2003 год А.И. Головань, </a:t>
            </a:r>
            <a:r>
              <a:rPr lang="ru-RU" dirty="0" err="1"/>
              <a:t>являющийся</a:t>
            </a:r>
            <a:r>
              <a:rPr lang="ru-RU" dirty="0"/>
              <a:t> на тот момент Уполномоченным по правам ребенка в городе Москве, в 1998 году первым занял должность Уполномоченного по правам ребенка в образовательных учреждениях РФ, учитель гимназии </a:t>
            </a:r>
            <a:r>
              <a:rPr lang="ru-RU" dirty="0" err="1"/>
              <a:t>No</a:t>
            </a:r>
            <a:r>
              <a:rPr lang="ru-RU" dirty="0"/>
              <a:t> 1552 города Москвы Л.М. </a:t>
            </a:r>
            <a:r>
              <a:rPr lang="ru-RU" dirty="0" err="1"/>
              <a:t>Неповиннова</a:t>
            </a:r>
            <a:r>
              <a:rPr lang="ru-RU" dirty="0"/>
              <a:t>. Она выстроила модель Института детского омбудсмена для </a:t>
            </a:r>
            <a:r>
              <a:rPr lang="ru-RU" dirty="0" err="1"/>
              <a:t>среднеи</a:t>
            </a:r>
            <a:r>
              <a:rPr lang="ru-RU" dirty="0"/>
              <a:t>̆ школы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593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В тот период законодательство об образовании не регламентировало вопросы защиты прав и законных интересов обучающихся. Руководитель и представители администрации </a:t>
            </a:r>
            <a:r>
              <a:rPr lang="ru-RU" dirty="0" err="1"/>
              <a:t>образовательнои</a:t>
            </a:r>
            <a:r>
              <a:rPr lang="ru-RU" dirty="0"/>
              <a:t>̆ организации решали конфликтные ситуации самостоятельно.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Институт </a:t>
            </a:r>
            <a:r>
              <a:rPr lang="ru-RU" dirty="0"/>
              <a:t>школьных омбудсменов стал первым шагом к </a:t>
            </a:r>
            <a:r>
              <a:rPr lang="ru-RU" dirty="0" err="1"/>
              <a:t>независимои</a:t>
            </a:r>
            <a:r>
              <a:rPr lang="ru-RU" dirty="0"/>
              <a:t>̆ оценке конфликтных ситуаций. Омбудсмены выступали </a:t>
            </a:r>
            <a:r>
              <a:rPr lang="ru-RU" dirty="0" err="1"/>
              <a:t>третейским</a:t>
            </a:r>
            <a:r>
              <a:rPr lang="ru-RU" dirty="0"/>
              <a:t> </a:t>
            </a:r>
            <a:r>
              <a:rPr lang="ru-RU" dirty="0" err="1"/>
              <a:t>судьеи</a:t>
            </a:r>
            <a:r>
              <a:rPr lang="ru-RU" dirty="0"/>
              <a:t>̆ в конфликтных ситуациях между обучающимися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и </a:t>
            </a:r>
            <a:r>
              <a:rPr lang="ru-RU" dirty="0" err="1"/>
              <a:t>администрациеи</a:t>
            </a:r>
            <a:r>
              <a:rPr lang="ru-RU" dirty="0"/>
              <a:t>̆, следили за тем, чтобы права обучающихся не нарушали.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95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Ситуация изменилась после того, как приняли Закон от 29 декабря 2012 года </a:t>
            </a:r>
            <a:r>
              <a:rPr lang="ru-RU" dirty="0" err="1"/>
              <a:t>No</a:t>
            </a:r>
            <a:r>
              <a:rPr lang="ru-RU" dirty="0"/>
              <a:t> 273-ФЗ.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Он </a:t>
            </a:r>
            <a:r>
              <a:rPr lang="ru-RU" dirty="0"/>
              <a:t>закрепил государственно-</a:t>
            </a:r>
            <a:r>
              <a:rPr lang="ru-RU" dirty="0" err="1"/>
              <a:t>общественныи</a:t>
            </a:r>
            <a:r>
              <a:rPr lang="ru-RU" dirty="0"/>
              <a:t>̆ порядок управления </a:t>
            </a:r>
            <a:r>
              <a:rPr lang="ru-RU" dirty="0" err="1"/>
              <a:t>образовательнои</a:t>
            </a:r>
            <a:r>
              <a:rPr lang="ru-RU" dirty="0"/>
              <a:t>̆ </a:t>
            </a:r>
            <a:r>
              <a:rPr lang="ru-RU" dirty="0" err="1"/>
              <a:t>организациеи</a:t>
            </a:r>
            <a:r>
              <a:rPr lang="ru-RU" dirty="0"/>
              <a:t>̆ и установил механизм защиты прав и интересов обучающихся, в частности формирование: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994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- советов обучающихся и </a:t>
            </a:r>
            <a:r>
              <a:rPr lang="ru-RU" dirty="0" err="1"/>
              <a:t>родителеи</a:t>
            </a:r>
            <a:r>
              <a:rPr lang="ru-RU" dirty="0"/>
              <a:t>̆;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- комиссии по урегулированию споров между участниками образовательных отношений;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- представительные органы обучающихся.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Задачи этих органов и школьных омбудсменов совпадают. Поэтому образовательные организации редко избирают уполномоченных по защите прав участников образовательного процесса, если их деятельность не регламентируют нормативные акты субъекта РФ.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03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Институт школьных уполномоченных развивается, с </a:t>
            </a:r>
            <a:r>
              <a:rPr lang="ru-RU" dirty="0" err="1"/>
              <a:t>однои</a:t>
            </a:r>
            <a:r>
              <a:rPr lang="ru-RU" dirty="0"/>
              <a:t>̆ стороны, как </a:t>
            </a:r>
            <a:r>
              <a:rPr lang="ru-RU" dirty="0" err="1"/>
              <a:t>вспомогательныи</a:t>
            </a:r>
            <a:r>
              <a:rPr lang="ru-RU" dirty="0"/>
              <a:t>̆ инструмент защиты прав обучающихся, а с </a:t>
            </a:r>
            <a:r>
              <a:rPr lang="ru-RU" dirty="0" err="1"/>
              <a:t>другои</a:t>
            </a:r>
            <a:r>
              <a:rPr lang="ru-RU" dirty="0"/>
              <a:t>̆ - институт, основная задача которого - формирование </a:t>
            </a:r>
            <a:r>
              <a:rPr lang="ru-RU" dirty="0" err="1"/>
              <a:t>правовои</a:t>
            </a:r>
            <a:r>
              <a:rPr lang="ru-RU" dirty="0"/>
              <a:t>̆ культуры семьи, правового сознания несовершеннолетних и их законных </a:t>
            </a:r>
            <a:r>
              <a:rPr lang="ru-RU" dirty="0" err="1"/>
              <a:t>представителеи</a:t>
            </a:r>
            <a:r>
              <a:rPr lang="ru-RU" dirty="0"/>
              <a:t>̆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58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Уполномоченныи</a:t>
            </a:r>
            <a:r>
              <a:rPr lang="ru-RU" dirty="0"/>
              <a:t>̆ по правам </a:t>
            </a:r>
            <a:r>
              <a:rPr lang="ru-RU" dirty="0" err="1"/>
              <a:t>ребѐнка</a:t>
            </a:r>
            <a:r>
              <a:rPr lang="ru-RU" dirty="0"/>
              <a:t> в школе – это неофициальное лицо, которое разбирает конфликтные ситуации, наблюдает за соблюдением прав и легитимных интересов учащихся, </a:t>
            </a:r>
            <a:r>
              <a:rPr lang="ru-RU" dirty="0" err="1"/>
              <a:t>учителеи</a:t>
            </a:r>
            <a:r>
              <a:rPr lang="ru-RU" dirty="0"/>
              <a:t>̆ и </a:t>
            </a:r>
            <a:r>
              <a:rPr lang="ru-RU" dirty="0" err="1"/>
              <a:t>родителеи</a:t>
            </a:r>
            <a:r>
              <a:rPr lang="ru-RU" dirty="0"/>
              <a:t>̆ (законных </a:t>
            </a:r>
            <a:r>
              <a:rPr lang="ru-RU" dirty="0" err="1"/>
              <a:t>представителеи</a:t>
            </a:r>
            <a:r>
              <a:rPr lang="ru-RU" dirty="0"/>
              <a:t>̆). Омбудсмен занимается правовым воспитанием и </a:t>
            </a:r>
            <a:r>
              <a:rPr lang="ru-RU" dirty="0" err="1"/>
              <a:t>профилактикои</a:t>
            </a:r>
            <a:r>
              <a:rPr lang="ru-RU" dirty="0"/>
              <a:t>̆ правонарушений. Основным направлением деятельности уполномоченного является защита прав </a:t>
            </a:r>
            <a:r>
              <a:rPr lang="ru-RU" dirty="0" err="1"/>
              <a:t>детеи</a:t>
            </a:r>
            <a:r>
              <a:rPr lang="ru-RU" dirty="0"/>
              <a:t>̆.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Другими словами, </a:t>
            </a:r>
            <a:r>
              <a:rPr lang="ru-RU" dirty="0" err="1"/>
              <a:t>школьныи</a:t>
            </a:r>
            <a:r>
              <a:rPr lang="ru-RU" dirty="0"/>
              <a:t>̆ омбудсмен – гарант исполнения существующих нормативных требований к организации учебного процесса и условиям труда. Омбудсмен не обязан отчитываться руководству школы и официальным лицам и дает рекомендации администрации школы по принятию тех или иных (</a:t>
            </a:r>
            <a:r>
              <a:rPr lang="ru-RU" dirty="0" smtClean="0"/>
              <a:t>административных</a:t>
            </a:r>
            <a:r>
              <a:rPr lang="ru-RU" dirty="0"/>
              <a:t>, дисциплинарных) мер. Избирается решением большинства голосов педагогического коллектива и родите- лей (законных </a:t>
            </a:r>
            <a:r>
              <a:rPr lang="ru-RU" dirty="0" err="1"/>
              <a:t>представителеи</a:t>
            </a:r>
            <a:r>
              <a:rPr lang="ru-RU" dirty="0"/>
              <a:t>̆). По сути, он является в школе независимым лицом.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Следует </a:t>
            </a:r>
            <a:r>
              <a:rPr lang="ru-RU" dirty="0"/>
              <a:t>отметить, что </a:t>
            </a:r>
            <a:r>
              <a:rPr lang="ru-RU" dirty="0" smtClean="0"/>
              <a:t>федеральное </a:t>
            </a:r>
            <a:r>
              <a:rPr lang="ru-RU" dirty="0"/>
              <a:t>законодательство не содержит конкретных норм, регулирующих функции уполномоченных по </a:t>
            </a:r>
            <a:r>
              <a:rPr lang="ru-RU" dirty="0" smtClean="0"/>
              <a:t>защите </a:t>
            </a:r>
            <a:r>
              <a:rPr lang="ru-RU" dirty="0"/>
              <a:t>прав участников образовательного процесса, поэтому необходимые документы могут приниматься на региональном уровне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023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случае нарушения прав </a:t>
            </a:r>
            <a:r>
              <a:rPr lang="ru-RU" dirty="0" err="1"/>
              <a:t>детеи</a:t>
            </a:r>
            <a:r>
              <a:rPr lang="ru-RU" dirty="0"/>
              <a:t>̆, даже если такое нарушение было совершено сотрудниками и должностными лицами государственных органов, сам ребенок, его родители, а также любое лицо, считающее свои права, связанные с воспитанием ребенка, нарушенными, может обратиться к Уполномоченному по правам ребенка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010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Школьным омбудсменам поручают в первую очередь формировать правовое пространство, правосознание и повышать правовую культуру работников школы, обучающихся и их </a:t>
            </a:r>
            <a:r>
              <a:rPr lang="ru-RU" dirty="0" err="1"/>
              <a:t>родителеи</a:t>
            </a:r>
            <a:r>
              <a:rPr lang="ru-RU" dirty="0"/>
              <a:t>̆.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4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В России 2018–2027, соответственно Указу Президента </a:t>
            </a:r>
            <a:r>
              <a:rPr lang="ru-RU" dirty="0" err="1"/>
              <a:t>Российскои</a:t>
            </a:r>
            <a:r>
              <a:rPr lang="ru-RU" dirty="0"/>
              <a:t>̆ Федерации (далее РФ) от 29.05.2017 г. </a:t>
            </a:r>
            <a:r>
              <a:rPr lang="ru-RU" dirty="0" err="1"/>
              <a:t>No</a:t>
            </a:r>
            <a:r>
              <a:rPr lang="ru-RU" dirty="0"/>
              <a:t> </a:t>
            </a:r>
            <a:r>
              <a:rPr lang="ru-RU" dirty="0" smtClean="0"/>
              <a:t>240, </a:t>
            </a:r>
            <a:r>
              <a:rPr lang="ru-RU" dirty="0"/>
              <a:t>годы признаны Десятилетием детства, где основные направления и задачи </a:t>
            </a:r>
            <a:r>
              <a:rPr lang="ru-RU" dirty="0" err="1"/>
              <a:t>государственнои</a:t>
            </a:r>
            <a:r>
              <a:rPr lang="ru-RU" dirty="0"/>
              <a:t>̆ политики в интересах </a:t>
            </a:r>
            <a:r>
              <a:rPr lang="ru-RU" dirty="0" err="1"/>
              <a:t>детеи</a:t>
            </a:r>
            <a:r>
              <a:rPr lang="ru-RU" dirty="0"/>
              <a:t>̆ и ключевые механизмы ее реализации, базирующиеся на общепризнанных принципах и нормах международного права.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815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Федеральныи</a:t>
            </a:r>
            <a:r>
              <a:rPr lang="ru-RU" dirty="0"/>
              <a:t>̆ закон от 29 декабря 2012 года </a:t>
            </a:r>
            <a:r>
              <a:rPr lang="ru-RU" dirty="0" err="1"/>
              <a:t>No</a:t>
            </a:r>
            <a:r>
              <a:rPr lang="ru-RU" dirty="0"/>
              <a:t> </a:t>
            </a:r>
            <a:r>
              <a:rPr lang="ru-RU" dirty="0" smtClean="0"/>
              <a:t>273, </a:t>
            </a:r>
            <a:r>
              <a:rPr lang="ru-RU" dirty="0"/>
              <a:t>считается самым важным в сфере образования. С учетом ст. 45 Закона права студентов, </a:t>
            </a:r>
            <a:r>
              <a:rPr lang="ru-RU" dirty="0" err="1"/>
              <a:t>родителеи</a:t>
            </a:r>
            <a:r>
              <a:rPr lang="ru-RU" dirty="0"/>
              <a:t>̆ (законных </a:t>
            </a:r>
            <a:r>
              <a:rPr lang="ru-RU" dirty="0" err="1"/>
              <a:t>представителеи</a:t>
            </a:r>
            <a:r>
              <a:rPr lang="ru-RU" dirty="0"/>
              <a:t>̆) несовершеннолетних студентов предоставляются самостоятельно или через их </a:t>
            </a:r>
            <a:r>
              <a:rPr lang="ru-RU" dirty="0" err="1"/>
              <a:t>представителеи</a:t>
            </a:r>
            <a:r>
              <a:rPr lang="ru-RU" dirty="0"/>
              <a:t>̆.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Пункт </a:t>
            </a:r>
            <a:r>
              <a:rPr lang="ru-RU" dirty="0"/>
              <a:t>3 ч. 1 ст. 45 указывает, что в целях защиты своих прав учащиеся, родители (законные представители) несовершеннолетних учащихся самостоятельно или через своих </a:t>
            </a:r>
            <a:r>
              <a:rPr lang="ru-RU" dirty="0" err="1"/>
              <a:t>представителеи</a:t>
            </a:r>
            <a:r>
              <a:rPr lang="ru-RU" dirty="0"/>
              <a:t>̆ вправе применять методы защиты прав и законных интересов, одобренные законодательством РФ.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575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1200"/>
            <a:ext cx="8229600" cy="5414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Разрозненность и фрагментарность правового регулирования на уровне субъектов РФ приводит к отсутствию унифицированного понимания как </a:t>
            </a:r>
            <a:r>
              <a:rPr lang="ru-RU" dirty="0" err="1"/>
              <a:t>самои</a:t>
            </a:r>
            <a:r>
              <a:rPr lang="ru-RU" dirty="0"/>
              <a:t>̆ необходимости такого рода должностных лиц, так и их конкретных задач и полномочий. В целях устранения данного пробела в праве и повышения эффективности нового, весьма полезного на практике института необходимо принять на федеральном уровне закон «Об уполномоченных по правам участников образовательного процесса в </a:t>
            </a:r>
            <a:r>
              <a:rPr lang="ru-RU" dirty="0" err="1"/>
              <a:t>Российскои</a:t>
            </a:r>
            <a:r>
              <a:rPr lang="ru-RU" dirty="0"/>
              <a:t>̆ Федерации», </a:t>
            </a:r>
            <a:r>
              <a:rPr lang="ru-RU" dirty="0" err="1"/>
              <a:t>которыи</a:t>
            </a:r>
            <a:r>
              <a:rPr lang="ru-RU" dirty="0"/>
              <a:t>̆ по аналогии с Федеральным законом от 27.12.2018 г. </a:t>
            </a:r>
            <a:r>
              <a:rPr lang="ru-RU" dirty="0" err="1"/>
              <a:t>No</a:t>
            </a:r>
            <a:r>
              <a:rPr lang="ru-RU" dirty="0"/>
              <a:t> 501- ФЗ «Об уполномоченных по правам ребенка в РФ» установил бы требования к такого рода должностным лицам, порядок их назначения на должность и освобождения от должности, а также основные принципы их деятельности, главные задачи и полномочия. </a:t>
            </a:r>
            <a:endParaRPr lang="ru-RU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217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Кандидатом в уполномоченные может быть </a:t>
            </a:r>
            <a:r>
              <a:rPr lang="ru-RU" dirty="0" err="1"/>
              <a:t>любои</a:t>
            </a:r>
            <a:r>
              <a:rPr lang="ru-RU" dirty="0"/>
              <a:t>̆ </a:t>
            </a:r>
            <a:r>
              <a:rPr lang="ru-RU" dirty="0" err="1"/>
              <a:t>дееспособныи</a:t>
            </a:r>
            <a:r>
              <a:rPr lang="ru-RU" dirty="0"/>
              <a:t>̆ гражданин с высоким уровнем </a:t>
            </a:r>
            <a:r>
              <a:rPr lang="ru-RU" dirty="0" err="1"/>
              <a:t>правовои</a:t>
            </a:r>
            <a:r>
              <a:rPr lang="ru-RU" dirty="0"/>
              <a:t>̆ грамотности. Это может быть представитель </a:t>
            </a:r>
            <a:r>
              <a:rPr lang="ru-RU" dirty="0" err="1"/>
              <a:t>образовательнои</a:t>
            </a:r>
            <a:r>
              <a:rPr lang="ru-RU" dirty="0"/>
              <a:t>̆ организации или тот, кто не работает в школе, например: </a:t>
            </a:r>
            <a:r>
              <a:rPr lang="ru-RU" dirty="0" err="1"/>
              <a:t>педагогическии</a:t>
            </a:r>
            <a:r>
              <a:rPr lang="ru-RU" dirty="0"/>
              <a:t>̆ работник - учитель, воспитатель, педагог-психолог, </a:t>
            </a:r>
            <a:r>
              <a:rPr lang="ru-RU" dirty="0" err="1"/>
              <a:t>социальныи</a:t>
            </a:r>
            <a:r>
              <a:rPr lang="ru-RU" dirty="0"/>
              <a:t>̆ педагог, родитель, </a:t>
            </a:r>
            <a:r>
              <a:rPr lang="ru-RU" dirty="0" err="1"/>
              <a:t>другои</a:t>
            </a:r>
            <a:r>
              <a:rPr lang="ru-RU" dirty="0"/>
              <a:t>̆ </a:t>
            </a:r>
            <a:r>
              <a:rPr lang="ru-RU" dirty="0" err="1"/>
              <a:t>законныи</a:t>
            </a:r>
            <a:r>
              <a:rPr lang="ru-RU" dirty="0"/>
              <a:t>̆ представитель ребенка, сотрудник Уполномоченного, которого выбрали, назначили быть школьным омбудсменом. В голосовании фигурируют лишь ученики с 5 по 11 классы. В других учебных заведениях субъектов </a:t>
            </a:r>
            <a:r>
              <a:rPr lang="ru-RU" dirty="0" err="1"/>
              <a:t>Российскои</a:t>
            </a:r>
            <a:r>
              <a:rPr lang="ru-RU" dirty="0"/>
              <a:t>̆ Федерации </a:t>
            </a:r>
            <a:r>
              <a:rPr lang="ru-RU" dirty="0" err="1"/>
              <a:t>школьныи</a:t>
            </a:r>
            <a:r>
              <a:rPr lang="ru-RU" dirty="0"/>
              <a:t>̆ омбудсмен определяется приказом директора школы.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485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Школьныи</a:t>
            </a:r>
            <a:r>
              <a:rPr lang="ru-RU" dirty="0"/>
              <a:t>̆ </a:t>
            </a:r>
            <a:r>
              <a:rPr lang="ru-RU" dirty="0" err="1"/>
              <a:t>уполномоченныи</a:t>
            </a:r>
            <a:r>
              <a:rPr lang="ru-RU" dirty="0"/>
              <a:t>̆ не принимает управленческих решений, касающихся учебного процесса и компетенции должностных лиц учреждения. </a:t>
            </a:r>
            <a:endParaRPr lang="ru-RU" dirty="0" smtClean="0"/>
          </a:p>
          <a:p>
            <a:r>
              <a:rPr lang="ru-RU" dirty="0" err="1" smtClean="0"/>
              <a:t>Школьныи</a:t>
            </a:r>
            <a:r>
              <a:rPr lang="ru-RU" dirty="0" smtClean="0"/>
              <a:t>̆ </a:t>
            </a:r>
            <a:r>
              <a:rPr lang="ru-RU" dirty="0"/>
              <a:t>омбудсмен рассматривает обращения учеников и других участников образовательного процесса. Не подлежат рассмотрению школьным омбудсменом обращения (жалобы) в случае несогласия с: рабочим расписанием уроков, оценками по учебным дисциплинам и иными вопросами. </a:t>
            </a:r>
            <a:endParaRPr lang="ru-RU" dirty="0" smtClean="0"/>
          </a:p>
          <a:p>
            <a:r>
              <a:rPr lang="ru-RU" dirty="0"/>
              <a:t>У школьного уполномоченного </a:t>
            </a:r>
            <a:r>
              <a:rPr lang="ru-RU" dirty="0" err="1"/>
              <a:t>обширныи</a:t>
            </a:r>
            <a:r>
              <a:rPr lang="ru-RU" dirty="0"/>
              <a:t>̆ круг прав, такие как: участвовать в лекциях, встречах с родителями, встречах с директором, получать объяснения по спорным вопросам, проверять факты нарушения прав несовершеннолетних, возбуждать дисциплинарное производство в отношении нарушителя, выступать с докладом, выбирать помощников среди учеников и других участников образовательного процесса, осуществляющих свою деятельность безвозмездно.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81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Наличие в школе уполномоченного по правам ребенка было рассмотрено </a:t>
            </a:r>
            <a:r>
              <a:rPr lang="ru-RU" dirty="0" err="1"/>
              <a:t>шко</a:t>
            </a:r>
            <a:r>
              <a:rPr lang="ru-RU" dirty="0"/>
              <a:t>- </a:t>
            </a:r>
            <a:r>
              <a:rPr lang="ru-RU" dirty="0" err="1"/>
              <a:t>лами</a:t>
            </a:r>
            <a:r>
              <a:rPr lang="ru-RU" dirty="0"/>
              <a:t> и как способ повысить уровень удов- </a:t>
            </a:r>
            <a:r>
              <a:rPr lang="ru-RU" dirty="0" err="1"/>
              <a:t>летворенности</a:t>
            </a:r>
            <a:r>
              <a:rPr lang="ru-RU" dirty="0"/>
              <a:t> обучающихся и их </a:t>
            </a:r>
            <a:r>
              <a:rPr lang="ru-RU" dirty="0" err="1"/>
              <a:t>родителеи</a:t>
            </a:r>
            <a:r>
              <a:rPr lang="ru-RU" dirty="0"/>
              <a:t>̆ не просто качеством образования, а в </a:t>
            </a:r>
            <a:r>
              <a:rPr lang="ru-RU" dirty="0" err="1"/>
              <a:t>це</a:t>
            </a:r>
            <a:r>
              <a:rPr lang="ru-RU" dirty="0"/>
              <a:t>- лом качеством </a:t>
            </a:r>
            <a:r>
              <a:rPr lang="ru-RU" dirty="0" err="1"/>
              <a:t>взаимодействия</a:t>
            </a:r>
            <a:r>
              <a:rPr lang="ru-RU" dirty="0"/>
              <a:t> </a:t>
            </a:r>
            <a:r>
              <a:rPr lang="ru-RU" dirty="0" smtClean="0"/>
              <a:t>обучающегося </a:t>
            </a:r>
            <a:r>
              <a:rPr lang="ru-RU" dirty="0"/>
              <a:t>и его семьи со </a:t>
            </a:r>
            <a:r>
              <a:rPr lang="ru-RU" dirty="0" err="1"/>
              <a:t>школои</a:t>
            </a:r>
            <a:r>
              <a:rPr lang="ru-RU" dirty="0"/>
              <a:t>̆ как </a:t>
            </a:r>
            <a:r>
              <a:rPr lang="ru-RU" dirty="0" err="1" smtClean="0"/>
              <a:t>образовательнои</a:t>
            </a:r>
            <a:r>
              <a:rPr lang="ru-RU" dirty="0" smtClean="0"/>
              <a:t>̆ </a:t>
            </a:r>
            <a:r>
              <a:rPr lang="ru-RU" dirty="0" err="1"/>
              <a:t>организациеи</a:t>
            </a:r>
            <a:r>
              <a:rPr lang="ru-RU" dirty="0"/>
              <a:t>̆.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049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При этом следует отличать школьного уполномоченного по правам ребенка от социального педагога, </a:t>
            </a:r>
            <a:r>
              <a:rPr lang="ru-RU" dirty="0" err="1"/>
              <a:t>которыи</a:t>
            </a:r>
            <a:r>
              <a:rPr lang="ru-RU" dirty="0"/>
              <a:t>̆ также </a:t>
            </a:r>
            <a:r>
              <a:rPr lang="ru-RU" dirty="0" smtClean="0"/>
              <a:t>существует </a:t>
            </a:r>
            <a:r>
              <a:rPr lang="ru-RU" dirty="0"/>
              <a:t>в большинстве школ. Должность социального педагога отличается тем, что она имеется в штатном расписании </a:t>
            </a:r>
            <a:r>
              <a:rPr lang="ru-RU" dirty="0" err="1" smtClean="0"/>
              <a:t>образовательнои</a:t>
            </a:r>
            <a:r>
              <a:rPr lang="ru-RU" dirty="0" smtClean="0"/>
              <a:t>̆ </a:t>
            </a:r>
            <a:r>
              <a:rPr lang="ru-RU" dirty="0"/>
              <a:t>организации; </a:t>
            </a:r>
            <a:r>
              <a:rPr lang="ru-RU" dirty="0" err="1"/>
              <a:t>занимающии</a:t>
            </a:r>
            <a:r>
              <a:rPr lang="ru-RU" dirty="0"/>
              <a:t>̆ ее получает заработную плату, назначается на должность и освобождается от нее при- </a:t>
            </a:r>
            <a:r>
              <a:rPr lang="ru-RU" dirty="0" err="1"/>
              <a:t>казом</a:t>
            </a:r>
            <a:r>
              <a:rPr lang="ru-RU" dirty="0"/>
              <a:t> директора школы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Социальныи</a:t>
            </a:r>
            <a:r>
              <a:rPr lang="ru-RU" dirty="0"/>
              <a:t>̆ </a:t>
            </a:r>
            <a:r>
              <a:rPr lang="ru-RU" dirty="0" smtClean="0"/>
              <a:t>педагог </a:t>
            </a:r>
            <a:r>
              <a:rPr lang="ru-RU" dirty="0"/>
              <a:t>— профессия, в отношении </a:t>
            </a:r>
            <a:r>
              <a:rPr lang="ru-RU" dirty="0" err="1"/>
              <a:t>которои</a:t>
            </a:r>
            <a:r>
              <a:rPr lang="ru-RU" dirty="0"/>
              <a:t>̆ в 2017 году Министерством труда и </a:t>
            </a:r>
            <a:r>
              <a:rPr lang="ru-RU" dirty="0" err="1"/>
              <a:t>соци</a:t>
            </a:r>
            <a:r>
              <a:rPr lang="ru-RU" dirty="0"/>
              <a:t>- </a:t>
            </a:r>
            <a:r>
              <a:rPr lang="ru-RU" dirty="0" err="1"/>
              <a:t>альнои</a:t>
            </a:r>
            <a:r>
              <a:rPr lang="ru-RU" dirty="0"/>
              <a:t>̆ защиты населения </a:t>
            </a:r>
            <a:r>
              <a:rPr lang="ru-RU" dirty="0" err="1"/>
              <a:t>Российскои</a:t>
            </a:r>
            <a:r>
              <a:rPr lang="ru-RU" dirty="0"/>
              <a:t>̆ Фе- </a:t>
            </a:r>
            <a:r>
              <a:rPr lang="ru-RU" dirty="0" err="1"/>
              <a:t>дерации</a:t>
            </a:r>
            <a:r>
              <a:rPr lang="ru-RU" dirty="0"/>
              <a:t> был принят </a:t>
            </a:r>
            <a:r>
              <a:rPr lang="ru-RU" dirty="0" err="1"/>
              <a:t>отдельныи</a:t>
            </a:r>
            <a:r>
              <a:rPr lang="ru-RU" dirty="0"/>
              <a:t>̆ </a:t>
            </a:r>
            <a:r>
              <a:rPr lang="ru-RU" dirty="0" err="1"/>
              <a:t>професси</a:t>
            </a:r>
            <a:r>
              <a:rPr lang="ru-RU" dirty="0"/>
              <a:t>- </a:t>
            </a:r>
            <a:r>
              <a:rPr lang="ru-RU" dirty="0" err="1"/>
              <a:t>ональныи</a:t>
            </a:r>
            <a:r>
              <a:rPr lang="ru-RU" dirty="0"/>
              <a:t>̆ стандарт «Специалист в области воспитания», </a:t>
            </a:r>
            <a:r>
              <a:rPr lang="ru-RU" dirty="0" err="1"/>
              <a:t>устанавливающии</a:t>
            </a:r>
            <a:r>
              <a:rPr lang="ru-RU" dirty="0"/>
              <a:t>̆ требования к уровню образования и трудовые функции. </a:t>
            </a:r>
            <a:endParaRPr lang="ru-RU" dirty="0" smtClean="0"/>
          </a:p>
          <a:p>
            <a:r>
              <a:rPr lang="ru-RU" dirty="0" err="1" smtClean="0"/>
              <a:t>Школьныи</a:t>
            </a:r>
            <a:r>
              <a:rPr lang="ru-RU" dirty="0" smtClean="0"/>
              <a:t>̆ </a:t>
            </a:r>
            <a:r>
              <a:rPr lang="ru-RU" dirty="0"/>
              <a:t>же </a:t>
            </a:r>
            <a:r>
              <a:rPr lang="ru-RU" dirty="0" err="1"/>
              <a:t>уполномоченныи</a:t>
            </a:r>
            <a:r>
              <a:rPr lang="ru-RU" dirty="0"/>
              <a:t>̆ по правам ребенка </a:t>
            </a:r>
            <a:r>
              <a:rPr lang="ru-RU" dirty="0" err="1"/>
              <a:t>действует</a:t>
            </a:r>
            <a:r>
              <a:rPr lang="ru-RU" dirty="0"/>
              <a:t> на общественных </a:t>
            </a:r>
            <a:r>
              <a:rPr lang="ru-RU" dirty="0" smtClean="0"/>
              <a:t>началах </a:t>
            </a:r>
            <a:r>
              <a:rPr lang="ru-RU" dirty="0"/>
              <a:t>и избирается из числа участников образовательного процесса (педагогов, совершеннолетних обучающихся, роди- </a:t>
            </a:r>
            <a:endParaRPr lang="ru-RU" dirty="0" smtClean="0"/>
          </a:p>
          <a:p>
            <a:r>
              <a:rPr lang="ru-RU" dirty="0" err="1"/>
              <a:t>телеи</a:t>
            </a:r>
            <a:r>
              <a:rPr lang="ru-RU" dirty="0"/>
              <a:t>̆ обучающихся), при этом выдвигать свою кандидатуру на должность школьного омбудсмена запрещается участникам </a:t>
            </a:r>
            <a:r>
              <a:rPr lang="ru-RU" dirty="0" smtClean="0"/>
              <a:t>об </a:t>
            </a:r>
            <a:r>
              <a:rPr lang="ru-RU" dirty="0" err="1"/>
              <a:t>разовательного</a:t>
            </a:r>
            <a:r>
              <a:rPr lang="ru-RU" dirty="0"/>
              <a:t> процесса, занимающим административно-руководящие должности в школе (директор, заместители </a:t>
            </a:r>
            <a:r>
              <a:rPr lang="ru-RU" dirty="0" smtClean="0"/>
              <a:t>директора</a:t>
            </a:r>
            <a:r>
              <a:rPr lang="ru-RU" dirty="0"/>
              <a:t>). Никаких законодательных требований к уровню образования и квалификации школьного омбудсмена не существует.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482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Основная задача школьного </a:t>
            </a:r>
            <a:r>
              <a:rPr lang="ru-RU" dirty="0" smtClean="0"/>
              <a:t>уполномоченного </a:t>
            </a:r>
            <a:r>
              <a:rPr lang="ru-RU" dirty="0"/>
              <a:t>по правам ребенка — </a:t>
            </a:r>
            <a:r>
              <a:rPr lang="ru-RU" dirty="0" smtClean="0"/>
              <a:t>рассмотрение </a:t>
            </a:r>
            <a:r>
              <a:rPr lang="ru-RU" dirty="0"/>
              <a:t>обращений участников </a:t>
            </a:r>
            <a:r>
              <a:rPr lang="ru-RU" dirty="0" smtClean="0"/>
              <a:t>образовательного </a:t>
            </a:r>
            <a:r>
              <a:rPr lang="ru-RU" dirty="0"/>
              <a:t>процесса, причем не только обучающихся, но и </a:t>
            </a:r>
            <a:r>
              <a:rPr lang="ru-RU" dirty="0" err="1"/>
              <a:t>учителеи</a:t>
            </a:r>
            <a:r>
              <a:rPr lang="ru-RU" dirty="0"/>
              <a:t>̆, </a:t>
            </a:r>
            <a:r>
              <a:rPr lang="ru-RU" dirty="0" err="1"/>
              <a:t>родителеи</a:t>
            </a:r>
            <a:r>
              <a:rPr lang="ru-RU" dirty="0"/>
              <a:t>̆ несовершеннолетних или лиц, их </a:t>
            </a:r>
            <a:r>
              <a:rPr lang="ru-RU" dirty="0" smtClean="0"/>
              <a:t>заменяющих</a:t>
            </a:r>
            <a:r>
              <a:rPr lang="ru-RU" dirty="0"/>
              <a:t>, касающиеся нарушения их прав, связанных с деятельностью школы, причем нередко </a:t>
            </a:r>
            <a:r>
              <a:rPr lang="ru-RU" dirty="0" err="1"/>
              <a:t>второи</a:t>
            </a:r>
            <a:r>
              <a:rPr lang="ru-RU" dirty="0"/>
              <a:t>̆ </a:t>
            </a:r>
            <a:r>
              <a:rPr lang="ru-RU" dirty="0" err="1"/>
              <a:t>сторонои</a:t>
            </a:r>
            <a:r>
              <a:rPr lang="ru-RU" dirty="0"/>
              <a:t>̆ конфликта </a:t>
            </a:r>
            <a:r>
              <a:rPr lang="ru-RU" dirty="0" smtClean="0"/>
              <a:t>является </a:t>
            </a:r>
            <a:r>
              <a:rPr lang="ru-RU" dirty="0"/>
              <a:t>администрация школы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Хотя </a:t>
            </a:r>
            <a:r>
              <a:rPr lang="ru-RU" dirty="0" smtClean="0"/>
              <a:t>приоритет </a:t>
            </a:r>
            <a:r>
              <a:rPr lang="ru-RU" dirty="0"/>
              <a:t>при рассмотрении отношений </a:t>
            </a:r>
            <a:r>
              <a:rPr lang="ru-RU" dirty="0" err="1"/>
              <a:t>отда</a:t>
            </a:r>
            <a:r>
              <a:rPr lang="ru-RU" dirty="0"/>
              <a:t>- </a:t>
            </a:r>
            <a:r>
              <a:rPr lang="ru-RU" dirty="0" err="1"/>
              <a:t>ется</a:t>
            </a:r>
            <a:r>
              <a:rPr lang="ru-RU" dirty="0"/>
              <a:t> нарушению прав </a:t>
            </a:r>
            <a:r>
              <a:rPr lang="ru-RU" dirty="0" smtClean="0"/>
              <a:t>детей̆</a:t>
            </a:r>
            <a:r>
              <a:rPr lang="ru-RU" dirty="0"/>
              <a:t>, заметим, что </a:t>
            </a:r>
            <a:r>
              <a:rPr lang="ru-RU" dirty="0" err="1"/>
              <a:t>школьныи</a:t>
            </a:r>
            <a:r>
              <a:rPr lang="ru-RU" dirty="0"/>
              <a:t>̆ омбудсмен вправе рассмотреть обращения любых участников </a:t>
            </a:r>
            <a:r>
              <a:rPr lang="ru-RU" dirty="0" smtClean="0"/>
              <a:t>образовательного </a:t>
            </a:r>
            <a:r>
              <a:rPr lang="ru-RU" dirty="0"/>
              <a:t>процесса, в том числе педагогов. </a:t>
            </a: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90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hem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3" b="1663"/>
          <a:stretch>
            <a:fillRect/>
          </a:stretch>
        </p:blipFill>
        <p:spPr>
          <a:xfrm>
            <a:off x="457200" y="288925"/>
            <a:ext cx="8229600" cy="5837238"/>
          </a:xfrm>
        </p:spPr>
      </p:pic>
    </p:spTree>
    <p:extLst>
      <p:ext uri="{BB962C8B-B14F-4D97-AF65-F5344CB8AC3E}">
        <p14:creationId xmlns:p14="http://schemas.microsoft.com/office/powerpoint/2010/main" val="2388294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9467"/>
            <a:ext cx="8229600" cy="646853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Следует подчеркнуть, что </a:t>
            </a:r>
            <a:r>
              <a:rPr lang="ru-RU" dirty="0" err="1"/>
              <a:t>школьныи</a:t>
            </a:r>
            <a:r>
              <a:rPr lang="ru-RU" dirty="0"/>
              <a:t>̆ </a:t>
            </a:r>
            <a:r>
              <a:rPr lang="ru-RU" dirty="0" err="1"/>
              <a:t>уполномоченныи</a:t>
            </a:r>
            <a:r>
              <a:rPr lang="ru-RU" dirty="0"/>
              <a:t>̆ не заменяет работу классного руководителя, социального педагога, завуча по учебно- </a:t>
            </a:r>
            <a:r>
              <a:rPr lang="ru-RU" dirty="0" smtClean="0"/>
              <a:t>воспитательной̆ </a:t>
            </a:r>
            <a:r>
              <a:rPr lang="ru-RU" dirty="0"/>
              <a:t>работе.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err="1" smtClean="0"/>
              <a:t>Главнои</a:t>
            </a:r>
            <a:r>
              <a:rPr lang="ru-RU" dirty="0" smtClean="0"/>
              <a:t>̆ </a:t>
            </a:r>
            <a:r>
              <a:rPr lang="ru-RU" dirty="0"/>
              <a:t>его </a:t>
            </a:r>
            <a:r>
              <a:rPr lang="ru-RU" dirty="0" err="1"/>
              <a:t>задачеи</a:t>
            </a:r>
            <a:r>
              <a:rPr lang="ru-RU" dirty="0"/>
              <a:t>̆ является привлечение внимания к вопросам, касающихся защиты прав </a:t>
            </a:r>
            <a:r>
              <a:rPr lang="ru-RU" dirty="0" err="1"/>
              <a:t>детеи</a:t>
            </a:r>
            <a:r>
              <a:rPr lang="ru-RU" dirty="0"/>
              <a:t>̆. </a:t>
            </a:r>
            <a:r>
              <a:rPr lang="ru-RU" dirty="0" err="1"/>
              <a:t>Школьныи</a:t>
            </a:r>
            <a:r>
              <a:rPr lang="ru-RU" dirty="0"/>
              <a:t>̆ омбудсмен должен </a:t>
            </a:r>
            <a:r>
              <a:rPr lang="ru-RU" dirty="0" smtClean="0"/>
              <a:t>координировать </a:t>
            </a:r>
            <a:r>
              <a:rPr lang="ru-RU" dirty="0"/>
              <a:t>все звенья педагогического процесса, которые обеспечивают </a:t>
            </a:r>
            <a:r>
              <a:rPr lang="ru-RU" dirty="0" smtClean="0"/>
              <a:t>безопасное </a:t>
            </a:r>
            <a:r>
              <a:rPr lang="ru-RU" dirty="0"/>
              <a:t>и комфортное пребывание в школе всех участников системы </a:t>
            </a:r>
            <a:r>
              <a:rPr lang="ru-RU" dirty="0" smtClean="0"/>
              <a:t>образования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Деятельность школьного омбудсмена не должна противоречить работе других специалистов школы, не отменяет их решения. </a:t>
            </a:r>
            <a:r>
              <a:rPr lang="ru-RU" dirty="0" err="1"/>
              <a:t>Уполномоченныи</a:t>
            </a:r>
            <a:r>
              <a:rPr lang="ru-RU" dirty="0"/>
              <a:t>̆ </a:t>
            </a:r>
            <a:r>
              <a:rPr lang="ru-RU" dirty="0" err="1" smtClean="0"/>
              <a:t>действует</a:t>
            </a:r>
            <a:r>
              <a:rPr lang="ru-RU" dirty="0" smtClean="0"/>
              <a:t> </a:t>
            </a:r>
            <a:r>
              <a:rPr lang="ru-RU" dirty="0"/>
              <a:t>в пределах компетенции в рамках образовательного процесса. Он не принимает управленческих решений, отнесенных к образовательному процессу и компетенции иных должностных лиц.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Подводя итог, следует подчеркнуть, что без комплексного подхода, без принятия разноплановых мер, проблема защиты прав участников </a:t>
            </a:r>
            <a:r>
              <a:rPr lang="ru-RU" dirty="0" smtClean="0"/>
              <a:t>образовательного </a:t>
            </a:r>
            <a:r>
              <a:rPr lang="ru-RU" dirty="0"/>
              <a:t>процесса не может быть успешно решена. В </a:t>
            </a:r>
            <a:r>
              <a:rPr lang="ru-RU" dirty="0" err="1"/>
              <a:t>этои</a:t>
            </a:r>
            <a:r>
              <a:rPr lang="ru-RU" dirty="0"/>
              <a:t>̆ связи деятельность уполномоченного по защите прав участников образовательного процесса пред- </a:t>
            </a:r>
            <a:r>
              <a:rPr lang="ru-RU" dirty="0" err="1"/>
              <a:t>ставляется</a:t>
            </a:r>
            <a:r>
              <a:rPr lang="ru-RU" dirty="0"/>
              <a:t> </a:t>
            </a:r>
            <a:r>
              <a:rPr lang="ru-RU" dirty="0" err="1"/>
              <a:t>целесообразнои</a:t>
            </a:r>
            <a:r>
              <a:rPr lang="ru-RU" dirty="0"/>
              <a:t>̆. Между тем, для более эффективного </a:t>
            </a:r>
            <a:r>
              <a:rPr lang="ru-RU" dirty="0" smtClean="0"/>
              <a:t>функционирования </a:t>
            </a:r>
            <a:r>
              <a:rPr lang="ru-RU" dirty="0"/>
              <a:t>этого института необходимо сформировать правовую основу его </a:t>
            </a:r>
            <a:r>
              <a:rPr lang="ru-RU" dirty="0" smtClean="0"/>
              <a:t>деятельности</a:t>
            </a:r>
            <a:r>
              <a:rPr lang="ru-RU" dirty="0"/>
              <a:t>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89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305" y="63136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1. Конституция Российской Федерации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Статья 38: Гарантирует право каждого на образование, а также право на защиту своих прав и свобод. В контексте деятельности уполномоченного по правам ребенка это означает, что все дети имеют право на безопасную и уважительную образовательную среду, а деятельность уполномоченного направлена на обеспечение реализации этого права</a:t>
            </a:r>
            <a:r>
              <a:rPr lang="ru-RU" dirty="0" smtClean="0"/>
              <a:t>.</a:t>
            </a:r>
            <a:endParaRPr lang="en-US" dirty="0" smtClean="0"/>
          </a:p>
          <a:p>
            <a:pPr marL="0" lvl="0" indent="0">
              <a:buNone/>
            </a:pPr>
            <a:r>
              <a:rPr lang="ru-RU" dirty="0"/>
              <a:t>Гарантирует права и свободы граждан, включая детей (ст. 38, 39, 40, 41).</a:t>
            </a:r>
          </a:p>
          <a:p>
            <a:pPr marL="0" lvl="0" indent="0">
              <a:buNone/>
            </a:pPr>
            <a:r>
              <a:rPr lang="ru-RU" dirty="0"/>
              <a:t>Обеспечивает приоритет прав ребенка в системе законодательства.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64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423334"/>
            <a:ext cx="8229600" cy="5702830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ru-RU" sz="5500" dirty="0">
                <a:latin typeface="Times New Roman"/>
                <a:cs typeface="Times New Roman"/>
              </a:rPr>
              <a:t>В 2023 году исполнилось 25 лет с того момента, когда </a:t>
            </a:r>
            <a:r>
              <a:rPr lang="ru-RU" sz="5500" dirty="0" err="1">
                <a:latin typeface="Times New Roman"/>
                <a:cs typeface="Times New Roman"/>
              </a:rPr>
              <a:t>уполномоченныи</a:t>
            </a:r>
            <a:r>
              <a:rPr lang="ru-RU" sz="5500" dirty="0">
                <a:latin typeface="Times New Roman"/>
                <a:cs typeface="Times New Roman"/>
              </a:rPr>
              <a:t>̆ по правам </a:t>
            </a:r>
            <a:r>
              <a:rPr lang="ru-RU" sz="5500" dirty="0" err="1">
                <a:latin typeface="Times New Roman"/>
                <a:cs typeface="Times New Roman"/>
              </a:rPr>
              <a:t>ребёнка</a:t>
            </a:r>
            <a:r>
              <a:rPr lang="ru-RU" sz="5500" dirty="0">
                <a:latin typeface="Times New Roman"/>
                <a:cs typeface="Times New Roman"/>
              </a:rPr>
              <a:t> в качестве пилотного проекта появился в пяти </a:t>
            </a:r>
            <a:r>
              <a:rPr lang="ru-RU" sz="5500" dirty="0" err="1">
                <a:latin typeface="Times New Roman"/>
                <a:cs typeface="Times New Roman"/>
              </a:rPr>
              <a:t>российских</a:t>
            </a:r>
            <a:r>
              <a:rPr lang="ru-RU" sz="5500" dirty="0">
                <a:latin typeface="Times New Roman"/>
                <a:cs typeface="Times New Roman"/>
              </a:rPr>
              <a:t> регионах. </a:t>
            </a:r>
            <a:endParaRPr lang="ru-RU" sz="55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5500" dirty="0">
                <a:latin typeface="Times New Roman"/>
                <a:cs typeface="Times New Roman"/>
              </a:rPr>
              <a:t>Историю развития института уполномоченных по правам </a:t>
            </a:r>
            <a:r>
              <a:rPr lang="ru-RU" sz="5500" dirty="0" err="1">
                <a:latin typeface="Times New Roman"/>
                <a:cs typeface="Times New Roman"/>
              </a:rPr>
              <a:t>ребёнка</a:t>
            </a:r>
            <a:r>
              <a:rPr lang="ru-RU" sz="5500" dirty="0">
                <a:latin typeface="Times New Roman"/>
                <a:cs typeface="Times New Roman"/>
              </a:rPr>
              <a:t> можно разделить на этапы: </a:t>
            </a:r>
            <a:endParaRPr lang="ru-RU" sz="55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5500" dirty="0">
                <a:latin typeface="Times New Roman"/>
                <a:cs typeface="Times New Roman"/>
              </a:rPr>
              <a:t>1998 – 2009 годы – </a:t>
            </a:r>
            <a:r>
              <a:rPr lang="ru-RU" sz="5500" dirty="0" err="1">
                <a:latin typeface="Times New Roman"/>
                <a:cs typeface="Times New Roman"/>
              </a:rPr>
              <a:t>предварительныи</a:t>
            </a:r>
            <a:r>
              <a:rPr lang="ru-RU" sz="5500" dirty="0">
                <a:latin typeface="Times New Roman"/>
                <a:cs typeface="Times New Roman"/>
              </a:rPr>
              <a:t>̆ этап, </a:t>
            </a:r>
            <a:r>
              <a:rPr lang="ru-RU" sz="5500" dirty="0" err="1">
                <a:latin typeface="Times New Roman"/>
                <a:cs typeface="Times New Roman"/>
              </a:rPr>
              <a:t>которыи</a:t>
            </a:r>
            <a:r>
              <a:rPr lang="ru-RU" sz="5500" dirty="0">
                <a:latin typeface="Times New Roman"/>
                <a:cs typeface="Times New Roman"/>
              </a:rPr>
              <a:t>̆ характеризуется тем, что в соответствии с общепризнанными принципами и нормами международного права и международными договорами </a:t>
            </a:r>
            <a:r>
              <a:rPr lang="ru-RU" sz="5500" dirty="0" err="1">
                <a:latin typeface="Times New Roman"/>
                <a:cs typeface="Times New Roman"/>
              </a:rPr>
              <a:t>Российскои</a:t>
            </a:r>
            <a:r>
              <a:rPr lang="ru-RU" sz="5500" dirty="0">
                <a:latin typeface="Times New Roman"/>
                <a:cs typeface="Times New Roman"/>
              </a:rPr>
              <a:t>̆ Федерации (прежде всего, </a:t>
            </a:r>
            <a:r>
              <a:rPr lang="ru-RU" sz="5500" dirty="0" err="1">
                <a:latin typeface="Times New Roman"/>
                <a:cs typeface="Times New Roman"/>
              </a:rPr>
              <a:t>Конвенциеи</a:t>
            </a:r>
            <a:r>
              <a:rPr lang="ru-RU" sz="5500" dirty="0">
                <a:latin typeface="Times New Roman"/>
                <a:cs typeface="Times New Roman"/>
              </a:rPr>
              <a:t>̆ ООН о правах </a:t>
            </a:r>
            <a:r>
              <a:rPr lang="ru-RU" sz="5500" dirty="0" err="1">
                <a:latin typeface="Times New Roman"/>
                <a:cs typeface="Times New Roman"/>
              </a:rPr>
              <a:t>ребёнка</a:t>
            </a:r>
            <a:r>
              <a:rPr lang="ru-RU" sz="5500" dirty="0">
                <a:latin typeface="Times New Roman"/>
                <a:cs typeface="Times New Roman"/>
              </a:rPr>
              <a:t> 1989 года), </a:t>
            </a:r>
            <a:r>
              <a:rPr lang="ru-RU" sz="5500" dirty="0" err="1">
                <a:latin typeface="Times New Roman"/>
                <a:cs typeface="Times New Roman"/>
              </a:rPr>
              <a:t>Конституциеи</a:t>
            </a:r>
            <a:r>
              <a:rPr lang="ru-RU" sz="5500" dirty="0">
                <a:latin typeface="Times New Roman"/>
                <a:cs typeface="Times New Roman"/>
              </a:rPr>
              <a:t>̆ </a:t>
            </a:r>
            <a:r>
              <a:rPr lang="ru-RU" sz="5500" dirty="0" err="1">
                <a:latin typeface="Times New Roman"/>
                <a:cs typeface="Times New Roman"/>
              </a:rPr>
              <a:t>Российскои</a:t>
            </a:r>
            <a:r>
              <a:rPr lang="ru-RU" sz="5500" dirty="0">
                <a:latin typeface="Times New Roman"/>
                <a:cs typeface="Times New Roman"/>
              </a:rPr>
              <a:t>̆ Феде- рации в </a:t>
            </a:r>
            <a:r>
              <a:rPr lang="ru-RU" sz="5500" dirty="0" err="1">
                <a:latin typeface="Times New Roman"/>
                <a:cs typeface="Times New Roman"/>
              </a:rPr>
              <a:t>Волгоградскои</a:t>
            </a:r>
            <a:r>
              <a:rPr lang="ru-RU" sz="5500" dirty="0">
                <a:latin typeface="Times New Roman"/>
                <a:cs typeface="Times New Roman"/>
              </a:rPr>
              <a:t>̆, </a:t>
            </a:r>
            <a:r>
              <a:rPr lang="ru-RU" sz="5500" dirty="0" err="1">
                <a:latin typeface="Times New Roman"/>
                <a:cs typeface="Times New Roman"/>
              </a:rPr>
              <a:t>Калужскои</a:t>
            </a:r>
            <a:r>
              <a:rPr lang="ru-RU" sz="5500" dirty="0">
                <a:latin typeface="Times New Roman"/>
                <a:cs typeface="Times New Roman"/>
              </a:rPr>
              <a:t>̆, </a:t>
            </a:r>
            <a:r>
              <a:rPr lang="ru-RU" sz="5500" dirty="0" err="1">
                <a:latin typeface="Times New Roman"/>
                <a:cs typeface="Times New Roman"/>
              </a:rPr>
              <a:t>Новгородскои</a:t>
            </a:r>
            <a:r>
              <a:rPr lang="ru-RU" sz="5500" dirty="0">
                <a:latin typeface="Times New Roman"/>
                <a:cs typeface="Times New Roman"/>
              </a:rPr>
              <a:t>̆, </a:t>
            </a:r>
            <a:r>
              <a:rPr lang="ru-RU" sz="5500" dirty="0" err="1">
                <a:latin typeface="Times New Roman"/>
                <a:cs typeface="Times New Roman"/>
              </a:rPr>
              <a:t>Свердловскои</a:t>
            </a:r>
            <a:r>
              <a:rPr lang="ru-RU" sz="5500" dirty="0">
                <a:latin typeface="Times New Roman"/>
                <a:cs typeface="Times New Roman"/>
              </a:rPr>
              <a:t>̆ областях, г. Санкт-Петербурге конструируется и апробируется </a:t>
            </a:r>
            <a:r>
              <a:rPr lang="ru-RU" sz="5500" dirty="0" err="1">
                <a:latin typeface="Times New Roman"/>
                <a:cs typeface="Times New Roman"/>
              </a:rPr>
              <a:t>новыи</a:t>
            </a:r>
            <a:r>
              <a:rPr lang="ru-RU" sz="5500" dirty="0">
                <a:latin typeface="Times New Roman"/>
                <a:cs typeface="Times New Roman"/>
              </a:rPr>
              <a:t>̆ механизм в системе гарантий защиты прав и законных интересов несовершеннолетних в виде пилотных регионов, в которых введена должность уполномоченного по правам </a:t>
            </a:r>
            <a:r>
              <a:rPr lang="ru-RU" sz="5500" dirty="0" err="1">
                <a:latin typeface="Times New Roman"/>
                <a:cs typeface="Times New Roman"/>
              </a:rPr>
              <a:t>ребёнка</a:t>
            </a:r>
            <a:r>
              <a:rPr lang="ru-RU" sz="5500" dirty="0">
                <a:latin typeface="Times New Roman"/>
                <a:cs typeface="Times New Roman"/>
              </a:rPr>
              <a:t>. </a:t>
            </a:r>
          </a:p>
          <a:p>
            <a:pPr marL="0" indent="0" algn="just">
              <a:buNone/>
            </a:pPr>
            <a:r>
              <a:rPr lang="ru-RU" sz="5500" dirty="0">
                <a:latin typeface="Times New Roman"/>
                <a:cs typeface="Times New Roman"/>
              </a:rPr>
              <a:t>2009 – 2018 годы – этап создания и становления института уполномоченных по правам </a:t>
            </a:r>
            <a:r>
              <a:rPr lang="ru-RU" sz="5500" dirty="0" err="1">
                <a:latin typeface="Times New Roman"/>
                <a:cs typeface="Times New Roman"/>
              </a:rPr>
              <a:t>ребёнка</a:t>
            </a:r>
            <a:r>
              <a:rPr lang="ru-RU" sz="5500" dirty="0">
                <a:latin typeface="Times New Roman"/>
                <a:cs typeface="Times New Roman"/>
              </a:rPr>
              <a:t> в субъектах </a:t>
            </a:r>
            <a:r>
              <a:rPr lang="ru-RU" sz="5500" dirty="0" err="1">
                <a:latin typeface="Times New Roman"/>
                <a:cs typeface="Times New Roman"/>
              </a:rPr>
              <a:t>Российскои</a:t>
            </a:r>
            <a:r>
              <a:rPr lang="ru-RU" sz="5500" dirty="0">
                <a:latin typeface="Times New Roman"/>
                <a:cs typeface="Times New Roman"/>
              </a:rPr>
              <a:t>̆ Федерации. Учитывая </a:t>
            </a:r>
            <a:r>
              <a:rPr lang="ru-RU" sz="5500" dirty="0" err="1">
                <a:latin typeface="Times New Roman"/>
                <a:cs typeface="Times New Roman"/>
              </a:rPr>
              <a:t>положительныи</a:t>
            </a:r>
            <a:r>
              <a:rPr lang="ru-RU" sz="5500" dirty="0">
                <a:latin typeface="Times New Roman"/>
                <a:cs typeface="Times New Roman"/>
              </a:rPr>
              <a:t>̆ опыт детских правозащитников в пилотных регионах, Указом Президента РФ от 01.09.2009 </a:t>
            </a:r>
            <a:r>
              <a:rPr lang="ru-RU" sz="5500" dirty="0" err="1">
                <a:latin typeface="Times New Roman"/>
                <a:cs typeface="Times New Roman"/>
              </a:rPr>
              <a:t>No</a:t>
            </a:r>
            <a:r>
              <a:rPr lang="ru-RU" sz="5500" dirty="0">
                <a:latin typeface="Times New Roman"/>
                <a:cs typeface="Times New Roman"/>
              </a:rPr>
              <a:t> 986 была учреждена должность Уполномоченного при Президенте </a:t>
            </a:r>
            <a:r>
              <a:rPr lang="ru-RU" sz="5500" dirty="0" err="1">
                <a:latin typeface="Times New Roman"/>
                <a:cs typeface="Times New Roman"/>
              </a:rPr>
              <a:t>Российскои</a:t>
            </a:r>
            <a:r>
              <a:rPr lang="ru-RU" sz="5500" dirty="0">
                <a:latin typeface="Times New Roman"/>
                <a:cs typeface="Times New Roman"/>
              </a:rPr>
              <a:t>̆ Федерации по правам </a:t>
            </a:r>
            <a:r>
              <a:rPr lang="ru-RU" sz="5500" dirty="0" err="1">
                <a:latin typeface="Times New Roman"/>
                <a:cs typeface="Times New Roman"/>
              </a:rPr>
              <a:t>ребёнка</a:t>
            </a:r>
            <a:r>
              <a:rPr lang="ru-RU" sz="5500" dirty="0" smtClean="0">
                <a:latin typeface="Times New Roman"/>
                <a:cs typeface="Times New Roman"/>
              </a:rPr>
              <a:t>.</a:t>
            </a:r>
            <a:endParaRPr lang="en-US" sz="55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5500" dirty="0" smtClean="0">
                <a:latin typeface="Times New Roman"/>
                <a:cs typeface="Times New Roman"/>
              </a:rPr>
              <a:t> </a:t>
            </a:r>
            <a:r>
              <a:rPr lang="ru-RU" sz="5500" dirty="0">
                <a:latin typeface="Times New Roman"/>
                <a:cs typeface="Times New Roman"/>
              </a:rPr>
              <a:t>Региональным органам власти </a:t>
            </a:r>
            <a:r>
              <a:rPr lang="ru-RU" sz="5500" dirty="0" smtClean="0">
                <a:latin typeface="Times New Roman"/>
                <a:cs typeface="Times New Roman"/>
              </a:rPr>
              <a:t>рекомендовано </a:t>
            </a:r>
            <a:r>
              <a:rPr lang="ru-RU" sz="5500" dirty="0">
                <a:latin typeface="Times New Roman"/>
                <a:cs typeface="Times New Roman"/>
              </a:rPr>
              <a:t>учредить должность уполномоченного по правам </a:t>
            </a:r>
            <a:r>
              <a:rPr lang="ru-RU" sz="5500" dirty="0" err="1">
                <a:latin typeface="Times New Roman"/>
                <a:cs typeface="Times New Roman"/>
              </a:rPr>
              <a:t>ребёнка</a:t>
            </a:r>
            <a:r>
              <a:rPr lang="ru-RU" sz="5500" dirty="0">
                <a:latin typeface="Times New Roman"/>
                <a:cs typeface="Times New Roman"/>
              </a:rPr>
              <a:t>. </a:t>
            </a:r>
          </a:p>
          <a:p>
            <a:pPr marL="0" indent="0" algn="just">
              <a:buNone/>
            </a:pPr>
            <a:r>
              <a:rPr lang="ru-RU" sz="5500" dirty="0">
                <a:latin typeface="Times New Roman"/>
                <a:cs typeface="Times New Roman"/>
              </a:rPr>
              <a:t>На протяжении </a:t>
            </a:r>
            <a:r>
              <a:rPr lang="ru-RU" sz="5500" dirty="0" err="1">
                <a:latin typeface="Times New Roman"/>
                <a:cs typeface="Times New Roman"/>
              </a:rPr>
              <a:t>трёх</a:t>
            </a:r>
            <a:r>
              <a:rPr lang="ru-RU" sz="5500" dirty="0">
                <a:latin typeface="Times New Roman"/>
                <a:cs typeface="Times New Roman"/>
              </a:rPr>
              <a:t> лет 65 субъектов </a:t>
            </a:r>
            <a:r>
              <a:rPr lang="ru-RU" sz="5500" dirty="0" err="1">
                <a:latin typeface="Times New Roman"/>
                <a:cs typeface="Times New Roman"/>
              </a:rPr>
              <a:t>Российскои</a:t>
            </a:r>
            <a:r>
              <a:rPr lang="ru-RU" sz="5500" dirty="0">
                <a:latin typeface="Times New Roman"/>
                <a:cs typeface="Times New Roman"/>
              </a:rPr>
              <a:t>̆ Федерации приняли законы, 20 </a:t>
            </a:r>
            <a:r>
              <a:rPr lang="ru-RU" sz="5500" dirty="0" smtClean="0">
                <a:latin typeface="Times New Roman"/>
                <a:cs typeface="Times New Roman"/>
              </a:rPr>
              <a:t>регионов </a:t>
            </a:r>
            <a:r>
              <a:rPr lang="ru-RU" sz="5500" dirty="0">
                <a:latin typeface="Times New Roman"/>
                <a:cs typeface="Times New Roman"/>
              </a:rPr>
              <a:t>– подзаконные нормативные правовые акты, самостоятельно установив правовую форму организации деятельности региональных уполномоченных. </a:t>
            </a:r>
            <a:endParaRPr lang="ru-RU" sz="5500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026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2. Семейный кодекс РФ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Регламентирует права и обязанности родителей и законных представителей детей.</a:t>
            </a:r>
          </a:p>
          <a:p>
            <a:pPr marL="0" indent="0">
              <a:buNone/>
            </a:pPr>
            <a:r>
              <a:rPr lang="ru-RU" dirty="0" smtClean="0"/>
              <a:t>    Устанавливает приоритет защиты прав ребенка, в том числе в образовательной сфере.</a:t>
            </a:r>
          </a:p>
          <a:p>
            <a:pPr marL="0" indent="0">
              <a:buNone/>
            </a:pPr>
            <a:r>
              <a:rPr lang="ru-RU" dirty="0" smtClean="0"/>
              <a:t>    Обеспечивает участие родителей в решении вопросов, касающихся детей, что важно для взаимодействия с уполномоченным по правам ребенка.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3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3. Федеральный закон от 29.12.2012 № 273-ФЗ «Об образовании в Российской Федерации»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Основные положения: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Статья 13 — «Обеспечение прав и свобод участников образовательного процесса»: закрепляет право каждого участника образовательного процесса (в том числе детей) на уважение их достоинства, неприкосновенность личности, безопасность.</a:t>
            </a:r>
          </a:p>
          <a:p>
            <a:pPr marL="0" indent="0">
              <a:buNone/>
            </a:pPr>
            <a:r>
              <a:rPr lang="ru-RU" dirty="0"/>
              <a:t>Обеспечивает создание условий для защиты прав детей внутри образовательных организаций.</a:t>
            </a:r>
          </a:p>
          <a:p>
            <a:pPr marL="0" indent="0">
              <a:buNone/>
            </a:pPr>
            <a:r>
              <a:rPr lang="ru-RU" dirty="0"/>
              <a:t>Устанавливает обязанности педагогов и администрации по соблюдению прав обучающихся.</a:t>
            </a:r>
          </a:p>
          <a:p>
            <a:pPr marL="0" indent="0">
              <a:buNone/>
            </a:pPr>
            <a:r>
              <a:rPr lang="ru-RU" b="1" dirty="0"/>
              <a:t>Значение для деятельности уполномоченного: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Обеспечивает нормативную базу для мониторинга соблюдения прав ребенка.</a:t>
            </a:r>
          </a:p>
          <a:p>
            <a:pPr marL="0" indent="0">
              <a:buNone/>
            </a:pPr>
            <a:r>
              <a:rPr lang="ru-RU" dirty="0"/>
              <a:t>Обязывает образовательные организации создавать условия для защиты прав детей.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579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4. Федеральный закон от 29.12.2010 № 436-ФЗ «О защите детей от информации, причиняющей вред их здоровью и развитию»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Основные положения: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Регулирует распространение информации, которая может нанести вред здоровью или развитию детей.</a:t>
            </a:r>
          </a:p>
          <a:p>
            <a:pPr marL="0" indent="0">
              <a:buNone/>
            </a:pPr>
            <a:r>
              <a:rPr lang="ru-RU" dirty="0" smtClean="0"/>
              <a:t>    Включает требования к информационной среде в образовательных учреждениях.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23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Для уполномоченного: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Контроль за соблюдением правил информационной безопасности.</a:t>
            </a:r>
          </a:p>
          <a:p>
            <a:pPr marL="0" indent="0">
              <a:buNone/>
            </a:pPr>
            <a:r>
              <a:rPr lang="ru-RU" dirty="0" smtClean="0"/>
              <a:t>    Защита детей от негативного информационного воздействия.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869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5. Федеральный закон от 21.11.2011 № 323-ФЗ «Об основах системы профилактики безнадзорности и правонарушений несовершеннолетних»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Основные положения: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Регламентирует профилактическую работу с несовершеннолетними.</a:t>
            </a:r>
          </a:p>
          <a:p>
            <a:pPr marL="0" indent="0">
              <a:buNone/>
            </a:pPr>
            <a:r>
              <a:rPr lang="ru-RU" dirty="0"/>
              <a:t>Включает меры по предупреждению безнадзорности и правонарушений среди детей.</a:t>
            </a:r>
          </a:p>
          <a:p>
            <a:pPr marL="0" indent="0">
              <a:buNone/>
            </a:pPr>
            <a:r>
              <a:rPr lang="ru-RU" b="1" dirty="0"/>
              <a:t>Для деятельности уполномоченного: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Важен для организации профилактической работы внутри школы.</a:t>
            </a:r>
          </a:p>
          <a:p>
            <a:pPr marL="0" indent="0">
              <a:buNone/>
            </a:pPr>
            <a:r>
              <a:rPr lang="ru-RU" dirty="0"/>
              <a:t>Взаимодействие с органами системы профилактики (полиция, службы соцзащиты).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19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6. Приказ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28.12.2017 № 1644 «Об утверждении Положения о порядке организации деятельности уполномоченного по правам ребенка в образовательной организации»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Основные положения: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Определяет статус, функции и полномочия уполномоченного.</a:t>
            </a:r>
          </a:p>
          <a:p>
            <a:pPr marL="0" indent="0">
              <a:buNone/>
            </a:pPr>
            <a:r>
              <a:rPr lang="ru-RU" dirty="0" smtClean="0"/>
              <a:t>    Устанавливает порядок назначения (выбора) кандидатуры на должность.</a:t>
            </a:r>
          </a:p>
          <a:p>
            <a:pPr marL="0" indent="0">
              <a:buNone/>
            </a:pPr>
            <a:r>
              <a:rPr lang="ru-RU" dirty="0" smtClean="0"/>
              <a:t>    Описывает основные направления деятельности: консультирование, просвещение, взаимодействие с педагогами и родителями.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Ключевые функции: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Мониторинг соблюдения прав ребенка внутри организации.</a:t>
            </a:r>
          </a:p>
          <a:p>
            <a:pPr marL="0" indent="0">
              <a:buNone/>
            </a:pPr>
            <a:r>
              <a:rPr lang="ru-RU" dirty="0" smtClean="0"/>
              <a:t>    Проведение разъяснительной работы среди участников образовательного процесса.</a:t>
            </a:r>
          </a:p>
          <a:p>
            <a:pPr marL="0" indent="0">
              <a:buNone/>
            </a:pPr>
            <a:r>
              <a:rPr lang="ru-RU" dirty="0" smtClean="0"/>
              <a:t>    Взаимодействие с органами опеки и попечительства при необходимости.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572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. Методические рекомендации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Основные положения: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Рекомендуют порядок выбора кандидатуры на должность уполномоченного (например, педагог или специалист по социальной работе).</a:t>
            </a:r>
          </a:p>
          <a:p>
            <a:pPr marL="0" indent="0">
              <a:buNone/>
            </a:pPr>
            <a:r>
              <a:rPr lang="ru-RU" dirty="0" smtClean="0"/>
              <a:t>    Описывают необходимые компетенции: знание законодательства о правах ребенка, коммуникативные навыки, умение работать с детьми и взрослыми.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Направления деятельности: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Проведение просветительских мероприятий для учеников и педагогов.</a:t>
            </a:r>
          </a:p>
          <a:p>
            <a:pPr marL="0" indent="0">
              <a:buNone/>
            </a:pPr>
            <a:r>
              <a:rPr lang="ru-RU" dirty="0" smtClean="0"/>
              <a:t>    Организация консультаций для детей по вопросам их прав.</a:t>
            </a:r>
          </a:p>
          <a:p>
            <a:pPr marL="0" indent="0">
              <a:buNone/>
            </a:pPr>
            <a:r>
              <a:rPr lang="ru-RU" dirty="0" smtClean="0"/>
              <a:t>    Участие в разработке локальных актов по защите прав ребенка.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29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Федеральный </a:t>
            </a:r>
            <a:r>
              <a:rPr lang="ru-RU" dirty="0"/>
              <a:t>закон № 124-ФЗ «Об основных гарантиях прав ребенка в Российской Федерации» (1998) — устанавливает гарантии прав ребенка.</a:t>
            </a:r>
          </a:p>
          <a:p>
            <a:r>
              <a:rPr lang="ru-RU" dirty="0"/>
              <a:t>Федеральный закон № 8-ФЗ «Об уполномоченном по правам ребенка в Российской Федерации» (1997) — регулирует статус и полномочия уполномоченного по правам ребенка.</a:t>
            </a:r>
          </a:p>
          <a:p>
            <a:r>
              <a:rPr lang="ru-RU" dirty="0"/>
              <a:t>Приказы и методические рекомендации Министерства образования и науки РФ — конкретизируют порядок работы УПР в образовательных организациях.</a:t>
            </a:r>
          </a:p>
          <a:p>
            <a:r>
              <a:rPr lang="ru-RU" dirty="0"/>
              <a:t>Локальные нормативные акты образовательной организации — положение об УПР, инструкции, регламенты.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01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Официальный сайт Уполномоченного по правам ребенка РФ: </a:t>
            </a:r>
            <a:r>
              <a:rPr lang="ru-RU" u="sng" dirty="0">
                <a:hlinkClick r:id="rId2"/>
              </a:rPr>
              <a:t>https://deti.gov.ru</a:t>
            </a:r>
            <a:endParaRPr lang="ru-RU" sz="1800" dirty="0"/>
          </a:p>
          <a:p>
            <a:pPr lvl="0"/>
            <a:r>
              <a:rPr lang="ru-RU" dirty="0"/>
              <a:t>Федеральное законодательство: </a:t>
            </a:r>
            <a:endParaRPr lang="ru-RU" sz="1800" dirty="0"/>
          </a:p>
          <a:p>
            <a:pPr lvl="1"/>
            <a:r>
              <a:rPr lang="ru-RU" u="sng" dirty="0">
                <a:hlinkClick r:id="rId3"/>
              </a:rPr>
              <a:t>Федеральный закон №120-ФЗ</a:t>
            </a:r>
            <a:endParaRPr lang="ru-RU" sz="1600" dirty="0"/>
          </a:p>
          <a:p>
            <a:pPr lvl="1"/>
            <a:r>
              <a:rPr lang="ru-RU" u="sng" dirty="0">
                <a:hlinkClick r:id="rId4"/>
              </a:rPr>
              <a:t>Федеральный закон №273-ФЗ</a:t>
            </a:r>
            <a:endParaRPr lang="ru-RU" sz="1600" dirty="0"/>
          </a:p>
          <a:p>
            <a:r>
              <a:rPr lang="ru-RU" dirty="0"/>
              <a:t>Постановление №911: </a:t>
            </a:r>
            <a:r>
              <a:rPr lang="ru-RU" u="sng" dirty="0">
                <a:hlinkClick r:id="rId5"/>
              </a:rPr>
              <a:t>https://government.ru/media/files/7d7b0f0b8f7a4e8a9b0d.pdf</a:t>
            </a:r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8673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Уполномоченный по правам ребенка в ДОУ (дошкольном образовательном учреждении) — это должностное лицо или назначенный сотрудник, ответственный за защиту и соблюдение прав детей, посещающих детский сад или другое дошкольное учреждение.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506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За 2023 год Уполномоченным и специалистами аппарата рассмотрено 2654 обращения. </a:t>
            </a:r>
            <a:endParaRPr lang="en-US" dirty="0" smtClean="0"/>
          </a:p>
          <a:p>
            <a:r>
              <a:rPr lang="ru-RU" dirty="0" smtClean="0"/>
              <a:t>В </a:t>
            </a:r>
            <a:r>
              <a:rPr lang="ru-RU" dirty="0"/>
              <a:t>2022 году поступило 3274 обращения, в 2021 – 3289. </a:t>
            </a:r>
            <a:endParaRPr lang="en-US" dirty="0" smtClean="0"/>
          </a:p>
          <a:p>
            <a:r>
              <a:rPr lang="ru-RU" dirty="0" smtClean="0"/>
              <a:t>По </a:t>
            </a:r>
            <a:r>
              <a:rPr lang="ru-RU" dirty="0"/>
              <a:t>сравнению с предыдущими отчетными периодами наблюдается снижение количества письменных заявлений и жалоб, поступивших в адрес Уполномоченного.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036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Конвенция по правам ребенка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b="1" dirty="0"/>
              <a:t>Статья 2. У всех </a:t>
            </a:r>
            <a:r>
              <a:rPr lang="ru-RU" b="1" dirty="0" err="1"/>
              <a:t>детеи</a:t>
            </a:r>
            <a:r>
              <a:rPr lang="ru-RU" b="1" dirty="0"/>
              <a:t>̆ равные права независимо от национальности, пола, религиозных или политических убеждений. </a:t>
            </a:r>
          </a:p>
          <a:p>
            <a:pPr marL="0" indent="0">
              <a:buNone/>
            </a:pPr>
            <a:r>
              <a:rPr lang="ru-RU" b="1" dirty="0"/>
              <a:t>Статья 6. Право на жизнь. Выживание и свободное развитие. </a:t>
            </a:r>
          </a:p>
          <a:p>
            <a:pPr marL="0" indent="0">
              <a:buNone/>
            </a:pPr>
            <a:r>
              <a:rPr lang="ru-RU" b="1" dirty="0"/>
              <a:t>Статья 8. Право на сохранение </a:t>
            </a:r>
            <a:r>
              <a:rPr lang="ru-RU" b="1" dirty="0" err="1"/>
              <a:t>своеи</a:t>
            </a:r>
            <a:r>
              <a:rPr lang="ru-RU" b="1" dirty="0"/>
              <a:t>̆ индивидуальности. </a:t>
            </a:r>
          </a:p>
          <a:p>
            <a:pPr marL="0" indent="0">
              <a:buNone/>
            </a:pPr>
            <a:r>
              <a:rPr lang="ru-RU" b="1" dirty="0"/>
              <a:t>Статья 9. Право на общение с обоими родителями. </a:t>
            </a:r>
          </a:p>
          <a:p>
            <a:pPr marL="0" indent="0">
              <a:buNone/>
            </a:pPr>
            <a:r>
              <a:rPr lang="ru-RU" b="1" dirty="0"/>
              <a:t>Статья 12 и 13. Право свободно выражать свои взгляды и мнения. </a:t>
            </a:r>
          </a:p>
          <a:p>
            <a:pPr marL="0" indent="0">
              <a:buNone/>
            </a:pPr>
            <a:r>
              <a:rPr lang="ru-RU" b="1" dirty="0"/>
              <a:t>Статья 14. Право исповедовать любую религию. </a:t>
            </a:r>
          </a:p>
          <a:p>
            <a:pPr marL="0" indent="0">
              <a:buNone/>
            </a:pPr>
            <a:r>
              <a:rPr lang="ru-RU" b="1" dirty="0"/>
              <a:t>Статья15. Право на свободу ассоциации и мирных собраний. </a:t>
            </a:r>
          </a:p>
          <a:p>
            <a:pPr marL="0" indent="0">
              <a:buNone/>
            </a:pPr>
            <a:r>
              <a:rPr lang="ru-RU" b="1" dirty="0"/>
              <a:t>Статья 16. Право на защиту от посягательства на личную жизнь, </a:t>
            </a:r>
            <a:r>
              <a:rPr lang="ru-RU" b="1" dirty="0" err="1"/>
              <a:t>тайну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dirty="0"/>
              <a:t>переписки, честь и репутацию. </a:t>
            </a:r>
          </a:p>
          <a:p>
            <a:pPr marL="0" indent="0">
              <a:buNone/>
            </a:pPr>
            <a:r>
              <a:rPr lang="ru-RU" b="1" dirty="0"/>
              <a:t>Статья 17. Право на доступ к информации. </a:t>
            </a:r>
          </a:p>
          <a:p>
            <a:pPr marL="0" indent="0">
              <a:buNone/>
            </a:pPr>
            <a:r>
              <a:rPr lang="ru-RU" b="1" dirty="0"/>
              <a:t>Статья 19. Право на защиту от всех форм насилия. </a:t>
            </a:r>
          </a:p>
          <a:p>
            <a:pPr marL="0" indent="0">
              <a:buNone/>
            </a:pPr>
            <a:r>
              <a:rPr lang="ru-RU" b="1" dirty="0"/>
              <a:t>Статья 27. Право на </a:t>
            </a:r>
            <a:r>
              <a:rPr lang="ru-RU" b="1" dirty="0" err="1"/>
              <a:t>достойныи</a:t>
            </a:r>
            <a:r>
              <a:rPr lang="ru-RU" b="1" dirty="0"/>
              <a:t>̆ уровень жизни. </a:t>
            </a:r>
          </a:p>
          <a:p>
            <a:pPr marL="0" indent="0">
              <a:buNone/>
            </a:pPr>
            <a:r>
              <a:rPr lang="ru-RU" b="1" dirty="0"/>
              <a:t>Статья 28. Право на образование. </a:t>
            </a:r>
          </a:p>
          <a:p>
            <a:pPr marL="0" indent="0">
              <a:buNone/>
            </a:pPr>
            <a:r>
              <a:rPr lang="ru-RU" b="1" dirty="0"/>
              <a:t>Статья 31. Право на отдых и досуг. </a:t>
            </a:r>
          </a:p>
          <a:p>
            <a:pPr marL="0" indent="0">
              <a:buNone/>
            </a:pPr>
            <a:r>
              <a:rPr lang="ru-RU" b="1" dirty="0"/>
              <a:t>Статья32. Право на защиту от </a:t>
            </a:r>
            <a:r>
              <a:rPr lang="ru-RU" b="1" dirty="0" err="1"/>
              <a:t>экономическои</a:t>
            </a:r>
            <a:r>
              <a:rPr lang="ru-RU" b="1" dirty="0"/>
              <a:t>̆ эксплуатации и выполнения </a:t>
            </a:r>
            <a:r>
              <a:rPr lang="ru-RU" b="1" dirty="0" err="1"/>
              <a:t>опаснои</a:t>
            </a:r>
            <a:r>
              <a:rPr lang="ru-RU" b="1" dirty="0"/>
              <a:t>̆ для жизни работы. </a:t>
            </a:r>
          </a:p>
          <a:p>
            <a:pPr marL="0" indent="0">
              <a:buNone/>
            </a:pPr>
            <a:r>
              <a:rPr lang="ru-RU" b="1" dirty="0"/>
              <a:t>Статья 37. Право на защиту от жестокого обращения. </a:t>
            </a:r>
          </a:p>
          <a:p>
            <a:pPr marL="0" indent="0">
              <a:buNone/>
            </a:pPr>
            <a:r>
              <a:rPr lang="ru-RU" b="1" dirty="0"/>
              <a:t>Статья 38. Дети, не достигшие 15-летнего возраста, не должны </a:t>
            </a:r>
          </a:p>
          <a:p>
            <a:pPr marL="0" indent="0">
              <a:buNone/>
            </a:pPr>
            <a:r>
              <a:rPr lang="ru-RU" b="1" dirty="0"/>
              <a:t>участвовать в военных </a:t>
            </a:r>
            <a:r>
              <a:rPr lang="ru-RU" b="1" dirty="0" err="1"/>
              <a:t>действиях</a:t>
            </a:r>
            <a:r>
              <a:rPr lang="ru-RU" b="1" dirty="0"/>
              <a:t>. </a:t>
            </a:r>
          </a:p>
          <a:p>
            <a:pPr marL="0" indent="0">
              <a:buNone/>
            </a:pPr>
            <a:r>
              <a:rPr lang="ru-RU" b="1" dirty="0"/>
              <a:t>Статья 40. Право на гуманное обращение с детьми при </a:t>
            </a:r>
            <a:r>
              <a:rPr lang="ru-RU" b="1" dirty="0" smtClean="0"/>
              <a:t>нарушении </a:t>
            </a:r>
            <a:endParaRPr lang="ru-RU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2765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Основные функции уполномоченного по правам ребенка в ДОУ:</a:t>
            </a:r>
          </a:p>
          <a:p>
            <a:endParaRPr lang="ru-RU" dirty="0"/>
          </a:p>
          <a:p>
            <a:r>
              <a:rPr lang="ru-RU" dirty="0"/>
              <a:t>    Контроль за соблюдением прав детей в образовательном процессе и повседневной жизни в учреждении.</a:t>
            </a:r>
          </a:p>
          <a:p>
            <a:r>
              <a:rPr lang="ru-RU" dirty="0"/>
              <a:t>    Прием и рассмотрение обращений детей, родителей и сотрудников по вопросам нарушения прав ребенка.</a:t>
            </a:r>
          </a:p>
          <a:p>
            <a:r>
              <a:rPr lang="ru-RU" dirty="0"/>
              <a:t>    Проведение разъяснительной работы с детьми, родителями и педагогами о правах ребенка.</a:t>
            </a:r>
          </a:p>
          <a:p>
            <a:r>
              <a:rPr lang="ru-RU" dirty="0"/>
              <a:t>    Взаимодействие с органами опеки, социальной защиты, медицинскими и образовательными учреждениями для защиты интересов ребенка.</a:t>
            </a:r>
          </a:p>
          <a:p>
            <a:r>
              <a:rPr lang="ru-RU" dirty="0"/>
              <a:t>    Мониторинг условий пребывания детей в ДОУ, включая безопасность, питание, режим дня и т.д.</a:t>
            </a:r>
          </a:p>
          <a:p>
            <a:r>
              <a:rPr lang="ru-RU" dirty="0"/>
              <a:t>    Подготовка рекомендаций и предложений руководству ДОУ по улучшению условий и соблюдению прав детей.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2755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Кто может быть уполномоченным?</a:t>
            </a:r>
          </a:p>
          <a:p>
            <a:endParaRPr lang="ru-RU" dirty="0"/>
          </a:p>
          <a:p>
            <a:r>
              <a:rPr lang="ru-RU" dirty="0"/>
              <a:t>    В некоторых ДОУ эту функцию выполняет специально назначенный педагог (например, педагог-психолог, социальный педагог).</a:t>
            </a:r>
          </a:p>
          <a:p>
            <a:r>
              <a:rPr lang="ru-RU" dirty="0"/>
              <a:t>    В других случаях — это отдельная должность или ответственное лицо, назначенное руководством.</a:t>
            </a:r>
          </a:p>
          <a:p>
            <a:r>
              <a:rPr lang="ru-RU" dirty="0"/>
              <a:t>    Иногда функции уполномоченного по правам ребенка в ДОУ выполняет уполномоченный по правам ребенка на муниципальном или региональном уровне, который взаимодействует с ДОУ.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480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Законодательная база:</a:t>
            </a:r>
          </a:p>
          <a:p>
            <a:endParaRPr lang="ru-RU" dirty="0"/>
          </a:p>
          <a:p>
            <a:r>
              <a:rPr lang="ru-RU" dirty="0"/>
              <a:t>    Федеральный закон РФ «Об основных гарантиях прав ребенка в Российской Федерации» № 124-ФЗ.</a:t>
            </a:r>
          </a:p>
          <a:p>
            <a:r>
              <a:rPr lang="ru-RU" dirty="0"/>
              <a:t>    Конвенция ООН о правах ребенка.</a:t>
            </a:r>
          </a:p>
          <a:p>
            <a:r>
              <a:rPr lang="ru-RU" dirty="0"/>
              <a:t>    СанПиН и другие нормативные акты, регулирующие деятельность ДОУ.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24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регионы 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02" b="22502"/>
          <a:stretch>
            <a:fillRect/>
          </a:stretch>
        </p:blipFill>
        <p:spPr>
          <a:xfrm>
            <a:off x="457200" y="457200"/>
            <a:ext cx="8229600" cy="6045200"/>
          </a:xfrm>
        </p:spPr>
      </p:pic>
    </p:spTree>
    <p:extLst>
      <p:ext uri="{BB962C8B-B14F-4D97-AF65-F5344CB8AC3E}">
        <p14:creationId xmlns:p14="http://schemas.microsoft.com/office/powerpoint/2010/main" val="1430456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Снимок экрана 2025-09-06 в 15.41.19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3" b="6003"/>
          <a:stretch>
            <a:fillRect/>
          </a:stretch>
        </p:blipFill>
        <p:spPr>
          <a:xfrm>
            <a:off x="-2520772" y="-169333"/>
            <a:ext cx="11207572" cy="6163733"/>
          </a:xfrm>
        </p:spPr>
      </p:pic>
    </p:spTree>
    <p:extLst>
      <p:ext uri="{BB962C8B-B14F-4D97-AF65-F5344CB8AC3E}">
        <p14:creationId xmlns:p14="http://schemas.microsoft.com/office/powerpoint/2010/main" val="2836207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Институт уполномоченного по правам ребенка известен в </a:t>
            </a:r>
            <a:r>
              <a:rPr lang="ru-RU" dirty="0" err="1"/>
              <a:t>Российскои</a:t>
            </a:r>
            <a:r>
              <a:rPr lang="ru-RU" dirty="0"/>
              <a:t>̆ </a:t>
            </a:r>
            <a:r>
              <a:rPr lang="ru-RU" dirty="0" smtClean="0"/>
              <a:t>Федерации </a:t>
            </a:r>
            <a:r>
              <a:rPr lang="ru-RU" dirty="0"/>
              <a:t>прежде всего на уровне </a:t>
            </a:r>
            <a:r>
              <a:rPr lang="ru-RU" dirty="0" smtClean="0"/>
              <a:t>федерального </a:t>
            </a:r>
            <a:r>
              <a:rPr lang="ru-RU" dirty="0"/>
              <a:t>и регионального государственного управления.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Нормативно</a:t>
            </a:r>
            <a:r>
              <a:rPr lang="ru-RU" dirty="0"/>
              <a:t>-</a:t>
            </a:r>
            <a:r>
              <a:rPr lang="ru-RU" dirty="0" err="1"/>
              <a:t>правовои</a:t>
            </a:r>
            <a:r>
              <a:rPr lang="ru-RU" dirty="0"/>
              <a:t>̆ </a:t>
            </a:r>
            <a:r>
              <a:rPr lang="ru-RU" dirty="0" err="1" smtClean="0"/>
              <a:t>основои</a:t>
            </a:r>
            <a:r>
              <a:rPr lang="ru-RU" dirty="0" smtClean="0"/>
              <a:t>̆ </a:t>
            </a:r>
            <a:r>
              <a:rPr lang="ru-RU" dirty="0"/>
              <a:t>деятельности уполномоченного (</a:t>
            </a:r>
            <a:r>
              <a:rPr lang="ru-RU" dirty="0" smtClean="0"/>
              <a:t>омбудсмена</a:t>
            </a:r>
            <a:r>
              <a:rPr lang="ru-RU" dirty="0"/>
              <a:t>) при Президенте </a:t>
            </a:r>
            <a:r>
              <a:rPr lang="ru-RU" dirty="0" smtClean="0"/>
              <a:t>Российской̆ </a:t>
            </a:r>
            <a:r>
              <a:rPr lang="ru-RU" dirty="0"/>
              <a:t>Федерации по правам ребенка (</a:t>
            </a:r>
            <a:r>
              <a:rPr lang="ru-RU" dirty="0" smtClean="0"/>
              <a:t>федерального </a:t>
            </a:r>
            <a:r>
              <a:rPr lang="ru-RU" dirty="0"/>
              <a:t>уполномоченного), а также </a:t>
            </a:r>
            <a:r>
              <a:rPr lang="ru-RU" dirty="0" err="1"/>
              <a:t>упол</a:t>
            </a:r>
            <a:r>
              <a:rPr lang="ru-RU" dirty="0"/>
              <a:t>- </a:t>
            </a:r>
            <a:r>
              <a:rPr lang="ru-RU" dirty="0" err="1"/>
              <a:t>номоченных</a:t>
            </a:r>
            <a:r>
              <a:rPr lang="ru-RU" dirty="0"/>
              <a:t> (омбудсменов) по правам </a:t>
            </a:r>
            <a:r>
              <a:rPr lang="ru-RU" dirty="0" smtClean="0"/>
              <a:t>ребенка </a:t>
            </a:r>
            <a:r>
              <a:rPr lang="ru-RU" dirty="0"/>
              <a:t>в субъектах </a:t>
            </a:r>
            <a:r>
              <a:rPr lang="ru-RU" dirty="0" err="1"/>
              <a:t>Российскои</a:t>
            </a:r>
            <a:r>
              <a:rPr lang="ru-RU" dirty="0"/>
              <a:t>̆ Федерации (региональных уполномоченных) является </a:t>
            </a:r>
            <a:r>
              <a:rPr lang="ru-RU" dirty="0" err="1"/>
              <a:t>Федеральныи</a:t>
            </a:r>
            <a:r>
              <a:rPr lang="ru-RU" dirty="0"/>
              <a:t>̆ закон от 27 декабря 2018 г. </a:t>
            </a:r>
            <a:r>
              <a:rPr lang="ru-RU" dirty="0" err="1"/>
              <a:t>No</a:t>
            </a:r>
            <a:r>
              <a:rPr lang="ru-RU" dirty="0"/>
              <a:t> 501-</a:t>
            </a:r>
            <a:r>
              <a:rPr lang="ru-RU" dirty="0" smtClean="0"/>
              <a:t>ФЗ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«Об уполномоченных по правам ребенка в </a:t>
            </a:r>
            <a:r>
              <a:rPr lang="ru-RU" dirty="0" err="1"/>
              <a:t>Российскои</a:t>
            </a:r>
            <a:r>
              <a:rPr lang="ru-RU" dirty="0"/>
              <a:t>̆ Федерации</a:t>
            </a:r>
            <a:r>
              <a:rPr lang="ru-RU" dirty="0" smtClean="0"/>
              <a:t>».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Деятельность уполномоченных по правам ребенка в субъектах федерации также регулируется законами соответствующих субъектов федерации.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424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10594</TotalTime>
  <Words>5409</Words>
  <Application>Microsoft Macintosh PowerPoint</Application>
  <PresentationFormat>On-screen Show (4:3)</PresentationFormat>
  <Paragraphs>244</Paragraphs>
  <Slides>63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Office Theme</vt:lpstr>
      <vt:lpstr>нормативно-правовое обеспечение деятельности уполномоченного по правам ребенка в образовательной организации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В силу ч. 1 ст. 6 Федерального закона «Об уполномоченных по правам ребенка в РФ», Уполномоченный̆, реализуя возложенные на него задачи: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Уполномоченный по правам ребенка в субъекте РФ имеет право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Конституция Российской Федерации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Конвенция по правам ребенка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обеспечение деятельности уполномоченного по правам ребенка в образовательной организации</dc:title>
  <dc:creator>Ivanov Dmitriy</dc:creator>
  <cp:lastModifiedBy>Ivanov Dmitriy</cp:lastModifiedBy>
  <cp:revision>30</cp:revision>
  <dcterms:created xsi:type="dcterms:W3CDTF">2025-08-31T18:45:25Z</dcterms:created>
  <dcterms:modified xsi:type="dcterms:W3CDTF">2025-09-08T04:58:39Z</dcterms:modified>
</cp:coreProperties>
</file>